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303" r:id="rId8"/>
    <p:sldId id="304" r:id="rId9"/>
    <p:sldId id="305" r:id="rId10"/>
    <p:sldId id="306" r:id="rId11"/>
    <p:sldId id="261" r:id="rId12"/>
    <p:sldId id="262" r:id="rId13"/>
    <p:sldId id="263" r:id="rId14"/>
    <p:sldId id="264" r:id="rId15"/>
    <p:sldId id="267" r:id="rId16"/>
    <p:sldId id="265" r:id="rId17"/>
    <p:sldId id="268" r:id="rId18"/>
    <p:sldId id="269" r:id="rId19"/>
    <p:sldId id="270" r:id="rId20"/>
    <p:sldId id="302" r:id="rId21"/>
    <p:sldId id="271" r:id="rId22"/>
    <p:sldId id="272" r:id="rId23"/>
    <p:sldId id="273" r:id="rId24"/>
    <p:sldId id="274" r:id="rId25"/>
    <p:sldId id="275" r:id="rId26"/>
    <p:sldId id="276" r:id="rId27"/>
    <p:sldId id="277" r:id="rId28"/>
    <p:sldId id="278" r:id="rId29"/>
    <p:sldId id="296" r:id="rId30"/>
    <p:sldId id="297" r:id="rId31"/>
    <p:sldId id="298" r:id="rId32"/>
    <p:sldId id="279" r:id="rId33"/>
    <p:sldId id="280" r:id="rId34"/>
    <p:sldId id="281" r:id="rId35"/>
    <p:sldId id="282" r:id="rId36"/>
    <p:sldId id="284" r:id="rId37"/>
    <p:sldId id="285" r:id="rId38"/>
    <p:sldId id="291" r:id="rId39"/>
    <p:sldId id="292"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144800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111252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1209837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414759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360784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435642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71235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1338072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343475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73334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0AD5F1-C6AD-4C87-A4DE-1A5F701B2A13}" type="datetimeFigureOut">
              <a:rPr lang="en-US" smtClean="0"/>
              <a:pPr/>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D75BC-FD5E-46FA-BCF7-7B9301426A32}" type="slidenum">
              <a:rPr lang="en-US" smtClean="0"/>
              <a:pPr/>
              <a:t>‹#›</a:t>
            </a:fld>
            <a:endParaRPr lang="en-US"/>
          </a:p>
        </p:txBody>
      </p:sp>
    </p:spTree>
    <p:extLst>
      <p:ext uri="{BB962C8B-B14F-4D97-AF65-F5344CB8AC3E}">
        <p14:creationId xmlns:p14="http://schemas.microsoft.com/office/powerpoint/2010/main" val="142708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D5F1-C6AD-4C87-A4DE-1A5F701B2A13}" type="datetimeFigureOut">
              <a:rPr lang="en-US" smtClean="0"/>
              <a:pPr/>
              <a:t>10/10/2022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D75BC-FD5E-46FA-BCF7-7B9301426A32}" type="slidenum">
              <a:rPr lang="en-US" smtClean="0"/>
              <a:pPr/>
              <a:t>‹#›</a:t>
            </a:fld>
            <a:endParaRPr lang="en-US"/>
          </a:p>
        </p:txBody>
      </p:sp>
    </p:spTree>
    <p:extLst>
      <p:ext uri="{BB962C8B-B14F-4D97-AF65-F5344CB8AC3E}">
        <p14:creationId xmlns:p14="http://schemas.microsoft.com/office/powerpoint/2010/main" val="956620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history.pcusa.org/services/records-management/records-congregation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Clerk of </a:t>
            </a:r>
            <a:r>
              <a:rPr lang="en-US" b="1"/>
              <a:t>Session Training</a:t>
            </a:r>
            <a:endParaRPr lang="en-US" b="1" dirty="0"/>
          </a:p>
        </p:txBody>
      </p:sp>
      <p:sp>
        <p:nvSpPr>
          <p:cNvPr id="3" name="Subtitle 2"/>
          <p:cNvSpPr>
            <a:spLocks noGrp="1"/>
          </p:cNvSpPr>
          <p:nvPr>
            <p:ph type="subTitle" idx="1"/>
          </p:nvPr>
        </p:nvSpPr>
        <p:spPr/>
        <p:txBody>
          <a:bodyPr/>
          <a:lstStyle/>
          <a:p>
            <a:r>
              <a:rPr lang="en-US" b="1" dirty="0"/>
              <a:t>Presbytery of Western Kentucky</a:t>
            </a:r>
          </a:p>
        </p:txBody>
      </p:sp>
    </p:spTree>
    <p:extLst>
      <p:ext uri="{BB962C8B-B14F-4D97-AF65-F5344CB8AC3E}">
        <p14:creationId xmlns:p14="http://schemas.microsoft.com/office/powerpoint/2010/main" val="2270548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E1636-43B3-EC8B-1F72-5F0A7507D975}"/>
              </a:ext>
            </a:extLst>
          </p:cNvPr>
          <p:cNvSpPr>
            <a:spLocks noGrp="1"/>
          </p:cNvSpPr>
          <p:nvPr>
            <p:ph type="title"/>
          </p:nvPr>
        </p:nvSpPr>
        <p:spPr/>
        <p:txBody>
          <a:bodyPr/>
          <a:lstStyle/>
          <a:p>
            <a:r>
              <a:rPr lang="en-US" dirty="0"/>
              <a:t>Preparing for a Session Meeting</a:t>
            </a:r>
          </a:p>
        </p:txBody>
      </p:sp>
      <p:sp>
        <p:nvSpPr>
          <p:cNvPr id="3" name="Content Placeholder 2">
            <a:extLst>
              <a:ext uri="{FF2B5EF4-FFF2-40B4-BE49-F238E27FC236}">
                <a16:creationId xmlns:a16="http://schemas.microsoft.com/office/drawing/2014/main" id="{2DE2BF5A-663D-F361-4259-74434EBDA9A7}"/>
              </a:ext>
            </a:extLst>
          </p:cNvPr>
          <p:cNvSpPr>
            <a:spLocks noGrp="1"/>
          </p:cNvSpPr>
          <p:nvPr>
            <p:ph idx="1"/>
          </p:nvPr>
        </p:nvSpPr>
        <p:spPr/>
        <p:txBody>
          <a:bodyPr/>
          <a:lstStyle/>
          <a:p>
            <a:endParaRPr lang="en-US" dirty="0"/>
          </a:p>
          <a:p>
            <a:endParaRPr lang="en-US" dirty="0"/>
          </a:p>
          <a:p>
            <a:r>
              <a:rPr lang="en-US" dirty="0"/>
              <a:t>See page 7 of Manual</a:t>
            </a:r>
          </a:p>
        </p:txBody>
      </p:sp>
    </p:spTree>
    <p:extLst>
      <p:ext uri="{BB962C8B-B14F-4D97-AF65-F5344CB8AC3E}">
        <p14:creationId xmlns:p14="http://schemas.microsoft.com/office/powerpoint/2010/main" val="73772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a:t>Robert’s Rules guidelines for what to include in minutes:</a:t>
            </a:r>
          </a:p>
          <a:p>
            <a:pPr lvl="1"/>
            <a:r>
              <a:rPr lang="en-US" dirty="0"/>
              <a:t>General Principles</a:t>
            </a:r>
          </a:p>
          <a:p>
            <a:pPr lvl="2"/>
            <a:r>
              <a:rPr lang="en-US" dirty="0"/>
              <a:t>Record </a:t>
            </a:r>
            <a:r>
              <a:rPr lang="en-US" b="1" dirty="0"/>
              <a:t>actions </a:t>
            </a:r>
            <a:r>
              <a:rPr lang="en-US" dirty="0"/>
              <a:t>not discussion and not transcription</a:t>
            </a:r>
          </a:p>
          <a:p>
            <a:pPr lvl="2"/>
            <a:r>
              <a:rPr lang="en-US" dirty="0"/>
              <a:t>Don’t editorialize</a:t>
            </a:r>
          </a:p>
          <a:p>
            <a:pPr lvl="1"/>
            <a:r>
              <a:rPr lang="en-US" dirty="0"/>
              <a:t>Recording of Motions</a:t>
            </a:r>
          </a:p>
          <a:p>
            <a:pPr lvl="2"/>
            <a:r>
              <a:rPr lang="en-US" dirty="0"/>
              <a:t>Record the </a:t>
            </a:r>
            <a:r>
              <a:rPr lang="en-US" i="1" dirty="0"/>
              <a:t>final </a:t>
            </a:r>
            <a:r>
              <a:rPr lang="en-US" dirty="0"/>
              <a:t>wording of main motions, and what happened to them (passed, failed, tabled, etc.)</a:t>
            </a:r>
          </a:p>
          <a:p>
            <a:pPr lvl="2"/>
            <a:r>
              <a:rPr lang="en-US" dirty="0"/>
              <a:t>Record even failed points of order or appeals</a:t>
            </a:r>
          </a:p>
          <a:p>
            <a:pPr lvl="2"/>
            <a:r>
              <a:rPr lang="en-US" dirty="0"/>
              <a:t>Mover, but not seconder, of motion</a:t>
            </a:r>
          </a:p>
        </p:txBody>
      </p:sp>
    </p:spTree>
    <p:extLst>
      <p:ext uri="{BB962C8B-B14F-4D97-AF65-F5344CB8AC3E}">
        <p14:creationId xmlns:p14="http://schemas.microsoft.com/office/powerpoint/2010/main" val="352548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p:txBody>
          <a:bodyPr>
            <a:normAutofit/>
          </a:bodyPr>
          <a:lstStyle/>
          <a:p>
            <a:pPr lvl="0"/>
            <a:r>
              <a:rPr lang="en-US" dirty="0"/>
              <a:t>Robert’s Rules (</a:t>
            </a:r>
            <a:r>
              <a:rPr lang="en-US" dirty="0" err="1"/>
              <a:t>con’t</a:t>
            </a:r>
            <a:r>
              <a:rPr lang="en-US" dirty="0"/>
              <a:t>):</a:t>
            </a:r>
          </a:p>
          <a:p>
            <a:pPr lvl="1"/>
            <a:r>
              <a:rPr lang="en-US" dirty="0"/>
              <a:t>Location of meeting (church name)</a:t>
            </a:r>
          </a:p>
          <a:p>
            <a:pPr lvl="1"/>
            <a:r>
              <a:rPr lang="en-US" dirty="0"/>
              <a:t>Date and time</a:t>
            </a:r>
          </a:p>
          <a:p>
            <a:pPr lvl="1"/>
            <a:r>
              <a:rPr lang="en-US" dirty="0"/>
              <a:t>Type of meeting (stated or called)</a:t>
            </a:r>
          </a:p>
          <a:p>
            <a:pPr lvl="1"/>
            <a:r>
              <a:rPr lang="en-US" dirty="0"/>
              <a:t>Name of Moderator</a:t>
            </a:r>
          </a:p>
          <a:p>
            <a:pPr lvl="1"/>
            <a:r>
              <a:rPr lang="en-US" dirty="0"/>
              <a:t>Name of Clerk</a:t>
            </a:r>
          </a:p>
          <a:p>
            <a:pPr lvl="1"/>
            <a:r>
              <a:rPr lang="en-US" dirty="0"/>
              <a:t>Time you begin and time you adjourn</a:t>
            </a:r>
          </a:p>
          <a:p>
            <a:pPr lvl="1"/>
            <a:r>
              <a:rPr lang="en-US" dirty="0"/>
              <a:t>Number of votes for and against if voting by ballot</a:t>
            </a:r>
          </a:p>
        </p:txBody>
      </p:sp>
    </p:spTree>
    <p:extLst>
      <p:ext uri="{BB962C8B-B14F-4D97-AF65-F5344CB8AC3E}">
        <p14:creationId xmlns:p14="http://schemas.microsoft.com/office/powerpoint/2010/main" val="8433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pPr lvl="0"/>
            <a:r>
              <a:rPr lang="en-US" dirty="0"/>
              <a:t>Robert’s Rules (</a:t>
            </a:r>
            <a:r>
              <a:rPr lang="en-US" dirty="0" err="1"/>
              <a:t>con’t</a:t>
            </a:r>
            <a:r>
              <a:rPr lang="en-US" dirty="0"/>
              <a:t>)</a:t>
            </a:r>
          </a:p>
          <a:p>
            <a:pPr lvl="1"/>
            <a:r>
              <a:rPr lang="en-US" dirty="0"/>
              <a:t>Declaration of quorum</a:t>
            </a:r>
          </a:p>
          <a:p>
            <a:pPr lvl="2"/>
            <a:r>
              <a:rPr lang="en-US" dirty="0"/>
              <a:t>It’s your job to declare a quorum.  It’s also your job to know what quorum is for your session (varies by each church, and should be in your bylaws).</a:t>
            </a:r>
          </a:p>
          <a:p>
            <a:pPr lvl="1"/>
            <a:r>
              <a:rPr lang="en-US" dirty="0"/>
              <a:t>When appropriate, election of Clerk and/or Treasurer</a:t>
            </a:r>
          </a:p>
          <a:p>
            <a:pPr lvl="1"/>
            <a:r>
              <a:rPr lang="en-US" dirty="0"/>
              <a:t>Attendance, including guests</a:t>
            </a:r>
          </a:p>
          <a:p>
            <a:pPr lvl="1"/>
            <a:r>
              <a:rPr lang="en-US" dirty="0"/>
              <a:t>Approval of agenda</a:t>
            </a:r>
          </a:p>
          <a:p>
            <a:pPr lvl="1"/>
            <a:r>
              <a:rPr lang="en-US" dirty="0"/>
              <a:t>Approval of the minutes of the previous meeting</a:t>
            </a:r>
          </a:p>
          <a:p>
            <a:pPr lvl="2"/>
            <a:r>
              <a:rPr lang="en-US" dirty="0"/>
              <a:t>If corrected, don’t include the changes, just note that they were corrected</a:t>
            </a:r>
          </a:p>
        </p:txBody>
      </p:sp>
    </p:spTree>
    <p:extLst>
      <p:ext uri="{BB962C8B-B14F-4D97-AF65-F5344CB8AC3E}">
        <p14:creationId xmlns:p14="http://schemas.microsoft.com/office/powerpoint/2010/main" val="8433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lvl="0"/>
            <a:r>
              <a:rPr lang="en-US" dirty="0"/>
              <a:t>Robert’s Rules (</a:t>
            </a:r>
            <a:r>
              <a:rPr lang="en-US" dirty="0" err="1"/>
              <a:t>con’t</a:t>
            </a:r>
            <a:r>
              <a:rPr lang="en-US" dirty="0"/>
              <a:t>)</a:t>
            </a:r>
          </a:p>
          <a:p>
            <a:pPr lvl="1"/>
            <a:r>
              <a:rPr lang="en-US" dirty="0"/>
              <a:t>Summaries of Oral Reports of: (written reports may be attached to the minutes instead)</a:t>
            </a:r>
          </a:p>
          <a:p>
            <a:pPr lvl="2"/>
            <a:r>
              <a:rPr lang="en-US" dirty="0"/>
              <a:t>Clerk</a:t>
            </a:r>
          </a:p>
          <a:p>
            <a:pPr lvl="3"/>
            <a:r>
              <a:rPr lang="en-US" dirty="0"/>
              <a:t>May contain correspondence, announcements, and report of the serving of the Lord’s Supper, in addition to listing of baptisms, marriages, changes in membership rolls.</a:t>
            </a:r>
          </a:p>
          <a:p>
            <a:pPr lvl="2"/>
            <a:r>
              <a:rPr lang="en-US" dirty="0"/>
              <a:t>Treasurer</a:t>
            </a:r>
          </a:p>
          <a:p>
            <a:pPr lvl="2"/>
            <a:r>
              <a:rPr lang="en-US" dirty="0"/>
              <a:t>Pastor or other staff</a:t>
            </a:r>
          </a:p>
          <a:p>
            <a:pPr lvl="2"/>
            <a:r>
              <a:rPr lang="en-US" dirty="0"/>
              <a:t>Committees and Commissions</a:t>
            </a:r>
          </a:p>
          <a:p>
            <a:pPr lvl="2"/>
            <a:r>
              <a:rPr lang="en-US" b="1" dirty="0"/>
              <a:t>Don’t </a:t>
            </a:r>
            <a:r>
              <a:rPr lang="en-US" dirty="0"/>
              <a:t>summarize the remarks of a guest speaker</a:t>
            </a:r>
            <a:endParaRPr lang="en-US" b="1" dirty="0"/>
          </a:p>
        </p:txBody>
      </p:sp>
    </p:spTree>
    <p:extLst>
      <p:ext uri="{BB962C8B-B14F-4D97-AF65-F5344CB8AC3E}">
        <p14:creationId xmlns:p14="http://schemas.microsoft.com/office/powerpoint/2010/main" val="8433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p:txBody>
          <a:bodyPr>
            <a:normAutofit/>
          </a:bodyPr>
          <a:lstStyle/>
          <a:p>
            <a:pPr lvl="0"/>
            <a:r>
              <a:rPr lang="en-US" dirty="0"/>
              <a:t>Robert’s Rules (</a:t>
            </a:r>
            <a:r>
              <a:rPr lang="en-US" dirty="0" err="1"/>
              <a:t>con’t</a:t>
            </a:r>
            <a:r>
              <a:rPr lang="en-US" dirty="0"/>
              <a:t>)</a:t>
            </a:r>
          </a:p>
          <a:p>
            <a:pPr lvl="1"/>
            <a:r>
              <a:rPr lang="en-US" dirty="0"/>
              <a:t>When selling, encumbering or receiving real property: </a:t>
            </a:r>
          </a:p>
          <a:p>
            <a:pPr lvl="2"/>
            <a:r>
              <a:rPr lang="en-US" dirty="0"/>
              <a:t>Name, address and legal description of the property; </a:t>
            </a:r>
          </a:p>
          <a:p>
            <a:pPr lvl="2"/>
            <a:r>
              <a:rPr lang="en-US" dirty="0"/>
              <a:t>Name of buyer/lessee; </a:t>
            </a:r>
          </a:p>
          <a:p>
            <a:pPr lvl="2"/>
            <a:r>
              <a:rPr lang="en-US" dirty="0"/>
              <a:t>Sale price/terms; </a:t>
            </a:r>
          </a:p>
          <a:p>
            <a:pPr lvl="2"/>
            <a:r>
              <a:rPr lang="en-US" dirty="0"/>
              <a:t>Loan amount, purpose and terms, including the name of the lender; </a:t>
            </a:r>
          </a:p>
          <a:p>
            <a:pPr lvl="2"/>
            <a:r>
              <a:rPr lang="en-US" dirty="0"/>
              <a:t>Lease terms and liability insurance;</a:t>
            </a:r>
          </a:p>
          <a:p>
            <a:pPr lvl="2"/>
            <a:r>
              <a:rPr lang="en-US" dirty="0"/>
              <a:t>Concurrence of presbytery where necessary</a:t>
            </a:r>
          </a:p>
        </p:txBody>
      </p:sp>
    </p:spTree>
    <p:extLst>
      <p:ext uri="{BB962C8B-B14F-4D97-AF65-F5344CB8AC3E}">
        <p14:creationId xmlns:p14="http://schemas.microsoft.com/office/powerpoint/2010/main" val="98322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p:txBody>
          <a:bodyPr>
            <a:normAutofit/>
          </a:bodyPr>
          <a:lstStyle/>
          <a:p>
            <a:pPr lvl="0"/>
            <a:r>
              <a:rPr lang="en-US" dirty="0"/>
              <a:t>Book of Order Guidelines</a:t>
            </a:r>
          </a:p>
          <a:p>
            <a:pPr lvl="1"/>
            <a:r>
              <a:rPr lang="en-US" dirty="0"/>
              <a:t>The Book of Order directs that each meeting of a council (</a:t>
            </a:r>
            <a:r>
              <a:rPr lang="en-US" dirty="0" err="1"/>
              <a:t>eg</a:t>
            </a:r>
            <a:r>
              <a:rPr lang="en-US" dirty="0"/>
              <a:t>, your session) begin and end with prayer.  The minutes should reflect this.</a:t>
            </a:r>
          </a:p>
          <a:p>
            <a:pPr lvl="1"/>
            <a:r>
              <a:rPr lang="en-US" dirty="0"/>
              <a:t>Election of Elder Commissioners for Presbytery</a:t>
            </a:r>
          </a:p>
          <a:p>
            <a:pPr lvl="1"/>
            <a:r>
              <a:rPr lang="en-US" dirty="0"/>
              <a:t>Reports of Elder Commissioners from Presbytery</a:t>
            </a:r>
          </a:p>
          <a:p>
            <a:pPr lvl="1"/>
            <a:r>
              <a:rPr lang="en-US" dirty="0"/>
              <a:t>Approval of Communion dates</a:t>
            </a:r>
          </a:p>
          <a:p>
            <a:pPr lvl="1"/>
            <a:r>
              <a:rPr lang="en-US" dirty="0"/>
              <a:t>Approval of Baptisms and dates</a:t>
            </a:r>
          </a:p>
          <a:p>
            <a:pPr lvl="1"/>
            <a:r>
              <a:rPr lang="en-US" dirty="0"/>
              <a:t>Examination of new members</a:t>
            </a:r>
          </a:p>
        </p:txBody>
      </p:sp>
    </p:spTree>
    <p:extLst>
      <p:ext uri="{BB962C8B-B14F-4D97-AF65-F5344CB8AC3E}">
        <p14:creationId xmlns:p14="http://schemas.microsoft.com/office/powerpoint/2010/main" val="84338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p:txBody>
          <a:bodyPr>
            <a:normAutofit lnSpcReduction="10000"/>
          </a:bodyPr>
          <a:lstStyle/>
          <a:p>
            <a:pPr lvl="0"/>
            <a:r>
              <a:rPr lang="en-US" dirty="0"/>
              <a:t>Book of Order Guidelines (</a:t>
            </a:r>
            <a:r>
              <a:rPr lang="en-US" dirty="0" err="1"/>
              <a:t>con’t</a:t>
            </a:r>
            <a:r>
              <a:rPr lang="en-US" dirty="0"/>
              <a:t>)</a:t>
            </a:r>
          </a:p>
          <a:p>
            <a:pPr lvl="1"/>
            <a:r>
              <a:rPr lang="en-US" dirty="0"/>
              <a:t>Reception of new members by:</a:t>
            </a:r>
          </a:p>
          <a:p>
            <a:pPr lvl="2"/>
            <a:r>
              <a:rPr lang="en-US" dirty="0"/>
              <a:t>Profession of Faith and Baptism</a:t>
            </a:r>
          </a:p>
          <a:p>
            <a:pPr lvl="2"/>
            <a:r>
              <a:rPr lang="en-US" dirty="0"/>
              <a:t>Reaffirmation of Faith</a:t>
            </a:r>
          </a:p>
          <a:p>
            <a:pPr lvl="2"/>
            <a:r>
              <a:rPr lang="en-US" dirty="0"/>
              <a:t>Letter of Transfer</a:t>
            </a:r>
          </a:p>
          <a:p>
            <a:pPr lvl="1"/>
            <a:r>
              <a:rPr lang="en-US" dirty="0"/>
              <a:t>Removal of members by:</a:t>
            </a:r>
          </a:p>
          <a:p>
            <a:pPr lvl="2"/>
            <a:r>
              <a:rPr lang="en-US" dirty="0"/>
              <a:t>Transfer</a:t>
            </a:r>
          </a:p>
          <a:p>
            <a:pPr lvl="2"/>
            <a:r>
              <a:rPr lang="en-US" dirty="0"/>
              <a:t>Inactive</a:t>
            </a:r>
          </a:p>
          <a:p>
            <a:pPr lvl="2"/>
            <a:r>
              <a:rPr lang="en-US" dirty="0"/>
              <a:t>Request</a:t>
            </a:r>
          </a:p>
          <a:p>
            <a:pPr lvl="2"/>
            <a:r>
              <a:rPr lang="en-US" dirty="0"/>
              <a:t>Death</a:t>
            </a:r>
          </a:p>
        </p:txBody>
      </p:sp>
    </p:spTree>
    <p:extLst>
      <p:ext uri="{BB962C8B-B14F-4D97-AF65-F5344CB8AC3E}">
        <p14:creationId xmlns:p14="http://schemas.microsoft.com/office/powerpoint/2010/main" val="258333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p:txBody>
          <a:bodyPr>
            <a:normAutofit/>
          </a:bodyPr>
          <a:lstStyle/>
          <a:p>
            <a:pPr lvl="0"/>
            <a:r>
              <a:rPr lang="en-US" dirty="0"/>
              <a:t>Book of Order Guidelines (</a:t>
            </a:r>
            <a:r>
              <a:rPr lang="en-US" dirty="0" err="1"/>
              <a:t>con’t</a:t>
            </a:r>
            <a:r>
              <a:rPr lang="en-US" dirty="0"/>
              <a:t>)</a:t>
            </a:r>
          </a:p>
          <a:p>
            <a:pPr lvl="1"/>
            <a:r>
              <a:rPr lang="en-US" dirty="0"/>
              <a:t>Examination and installation/ordination date for incoming Ruling Elders</a:t>
            </a:r>
          </a:p>
          <a:p>
            <a:pPr lvl="1"/>
            <a:r>
              <a:rPr lang="en-US" dirty="0"/>
              <a:t>Meeting time and agenda of Congregational meetings</a:t>
            </a:r>
          </a:p>
          <a:p>
            <a:pPr lvl="1"/>
            <a:r>
              <a:rPr lang="en-US" dirty="0"/>
              <a:t>Housing Allowance for Pastoral staff</a:t>
            </a:r>
          </a:p>
          <a:p>
            <a:pPr lvl="1"/>
            <a:r>
              <a:rPr lang="en-US" dirty="0"/>
              <a:t>Approval of Budget</a:t>
            </a:r>
          </a:p>
        </p:txBody>
      </p:sp>
    </p:spTree>
    <p:extLst>
      <p:ext uri="{BB962C8B-B14F-4D97-AF65-F5344CB8AC3E}">
        <p14:creationId xmlns:p14="http://schemas.microsoft.com/office/powerpoint/2010/main" val="258333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Writing Good Minutes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Tips and Tricks</a:t>
            </a:r>
          </a:p>
          <a:p>
            <a:pPr lvl="1"/>
            <a:r>
              <a:rPr lang="en-US" dirty="0"/>
              <a:t>Recording minutes is </a:t>
            </a:r>
            <a:r>
              <a:rPr lang="en-US" i="1" dirty="0"/>
              <a:t>much </a:t>
            </a:r>
            <a:r>
              <a:rPr lang="en-US" dirty="0"/>
              <a:t>easier if you write them out ahead of time and just leave the outcomes blank.  </a:t>
            </a:r>
            <a:r>
              <a:rPr lang="en-US" dirty="0" err="1"/>
              <a:t>Eg</a:t>
            </a:r>
            <a:r>
              <a:rPr lang="en-US" dirty="0"/>
              <a:t>, you already know what motions are coming from which committees, just not if they’ll be passed or not.  </a:t>
            </a:r>
          </a:p>
          <a:p>
            <a:pPr lvl="1"/>
            <a:r>
              <a:rPr lang="en-US" dirty="0"/>
              <a:t>You’ll want to have a copy of the Minutes Review Sheet as your completing the minutes; this will help you make sure you’ve got everything you need come review time.  </a:t>
            </a:r>
          </a:p>
          <a:p>
            <a:pPr lvl="1"/>
            <a:r>
              <a:rPr lang="en-US" dirty="0"/>
              <a:t>Keep a calendar of events you may want to remind the pastor of for the agenda.  </a:t>
            </a:r>
          </a:p>
          <a:p>
            <a:pPr lvl="1"/>
            <a:r>
              <a:rPr lang="en-US" dirty="0"/>
              <a:t>Use example minutes from someone else as a base</a:t>
            </a:r>
          </a:p>
        </p:txBody>
      </p:sp>
    </p:spTree>
    <p:extLst>
      <p:ext uri="{BB962C8B-B14F-4D97-AF65-F5344CB8AC3E}">
        <p14:creationId xmlns:p14="http://schemas.microsoft.com/office/powerpoint/2010/main" val="258333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Role and </a:t>
            </a:r>
            <a:br>
              <a:rPr lang="en-US" b="1" dirty="0"/>
            </a:br>
            <a:r>
              <a:rPr lang="en-US" b="1" dirty="0"/>
              <a:t>Book of Order Requirements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The </a:t>
            </a:r>
            <a:r>
              <a:rPr lang="en-US" b="1" dirty="0"/>
              <a:t>main </a:t>
            </a:r>
            <a:r>
              <a:rPr lang="en-US" dirty="0"/>
              <a:t>thing that a Clerk of Session is responsible for is to maintain and preserve the minutes, rolls and registrars of a congregation, including:</a:t>
            </a:r>
          </a:p>
          <a:p>
            <a:pPr lvl="1"/>
            <a:r>
              <a:rPr lang="en-US" dirty="0"/>
              <a:t>Session Minutes</a:t>
            </a:r>
          </a:p>
          <a:p>
            <a:pPr lvl="1"/>
            <a:r>
              <a:rPr lang="en-US" dirty="0"/>
              <a:t>Congregational Meeting Minutes</a:t>
            </a:r>
          </a:p>
          <a:p>
            <a:pPr lvl="1"/>
            <a:r>
              <a:rPr lang="en-US" dirty="0"/>
              <a:t>Minutes of Joint Meetings of Session with Trustees or Deacons</a:t>
            </a:r>
          </a:p>
          <a:p>
            <a:pPr lvl="1"/>
            <a:r>
              <a:rPr lang="en-US" dirty="0"/>
              <a:t>Baptized Members Roll</a:t>
            </a:r>
          </a:p>
          <a:p>
            <a:pPr lvl="1"/>
            <a:r>
              <a:rPr lang="en-US" dirty="0"/>
              <a:t>Active Members Roll</a:t>
            </a:r>
          </a:p>
          <a:p>
            <a:pPr lvl="1"/>
            <a:r>
              <a:rPr lang="en-US" dirty="0"/>
              <a:t>Affiliate Members Roll</a:t>
            </a:r>
          </a:p>
          <a:p>
            <a:pPr lvl="1"/>
            <a:r>
              <a:rPr lang="en-US" dirty="0"/>
              <a:t>Inactive Members Roll (optional)</a:t>
            </a:r>
          </a:p>
        </p:txBody>
      </p:sp>
    </p:spTree>
    <p:extLst>
      <p:ext uri="{BB962C8B-B14F-4D97-AF65-F5344CB8AC3E}">
        <p14:creationId xmlns:p14="http://schemas.microsoft.com/office/powerpoint/2010/main" val="98118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CB0873-68B1-5BE2-006E-2E0969C83259}"/>
              </a:ext>
            </a:extLst>
          </p:cNvPr>
          <p:cNvSpPr txBox="1"/>
          <p:nvPr/>
        </p:nvSpPr>
        <p:spPr>
          <a:xfrm>
            <a:off x="609600" y="1981200"/>
            <a:ext cx="7848600" cy="584775"/>
          </a:xfrm>
          <a:prstGeom prst="rect">
            <a:avLst/>
          </a:prstGeom>
          <a:noFill/>
        </p:spPr>
        <p:txBody>
          <a:bodyPr wrap="square" rtlCol="0">
            <a:spAutoFit/>
          </a:bodyPr>
          <a:lstStyle/>
          <a:p>
            <a:pPr algn="ctr"/>
            <a:r>
              <a:rPr lang="en-US" sz="3200" dirty="0"/>
              <a:t>SAMPLE SESSION MINUTES IN HANDBOOK</a:t>
            </a:r>
          </a:p>
        </p:txBody>
      </p:sp>
    </p:spTree>
    <p:extLst>
      <p:ext uri="{BB962C8B-B14F-4D97-AF65-F5344CB8AC3E}">
        <p14:creationId xmlns:p14="http://schemas.microsoft.com/office/powerpoint/2010/main" val="3205274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Registers and Rolls </a:t>
            </a:r>
            <a:br>
              <a:rPr lang="en-US" b="1" dirty="0"/>
            </a:br>
            <a:r>
              <a:rPr lang="en-US" b="1" dirty="0"/>
              <a:t>Tips and Best Practices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Rolls can only be changed by the Session, but the clerk maintains them.  </a:t>
            </a:r>
          </a:p>
          <a:p>
            <a:pPr lvl="0"/>
            <a:r>
              <a:rPr lang="en-US" dirty="0"/>
              <a:t>There are only 3 rolls required by the Book of Order (notice “Inactive” is not one of them):</a:t>
            </a:r>
          </a:p>
          <a:p>
            <a:pPr lvl="1"/>
            <a:r>
              <a:rPr lang="en-US" dirty="0"/>
              <a:t>Baptized Members</a:t>
            </a:r>
          </a:p>
          <a:p>
            <a:pPr lvl="2"/>
            <a:r>
              <a:rPr lang="en-US" dirty="0"/>
              <a:t>People who have been baptized, but not confirmed (made a public profession of faith).  </a:t>
            </a:r>
          </a:p>
          <a:p>
            <a:pPr lvl="2"/>
            <a:r>
              <a:rPr lang="en-US" dirty="0"/>
              <a:t>Record their Name, Date, and Church where their baptism occurred.</a:t>
            </a:r>
          </a:p>
          <a:p>
            <a:pPr lvl="2"/>
            <a:r>
              <a:rPr lang="en-US" dirty="0"/>
              <a:t>Remove people from this roll once they are confirmed, or once they leave the church</a:t>
            </a:r>
          </a:p>
          <a:p>
            <a:pPr lvl="2"/>
            <a:endParaRPr lang="en-US" dirty="0"/>
          </a:p>
          <a:p>
            <a:pPr lvl="2"/>
            <a:r>
              <a:rPr lang="en-US" dirty="0"/>
              <a:t>See page 23 of Manual</a:t>
            </a:r>
          </a:p>
        </p:txBody>
      </p:sp>
    </p:spTree>
    <p:extLst>
      <p:ext uri="{BB962C8B-B14F-4D97-AF65-F5344CB8AC3E}">
        <p14:creationId xmlns:p14="http://schemas.microsoft.com/office/powerpoint/2010/main" val="235152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Registers and Rolls </a:t>
            </a:r>
            <a:br>
              <a:rPr lang="en-US" b="1" dirty="0"/>
            </a:br>
            <a:r>
              <a:rPr lang="en-US" b="1" dirty="0"/>
              <a:t>Tips and Best Practices</a:t>
            </a:r>
            <a:endParaRPr lang="en-US" dirty="0"/>
          </a:p>
        </p:txBody>
      </p:sp>
      <p:sp>
        <p:nvSpPr>
          <p:cNvPr id="3" name="Content Placeholder 2"/>
          <p:cNvSpPr>
            <a:spLocks noGrp="1"/>
          </p:cNvSpPr>
          <p:nvPr>
            <p:ph idx="1"/>
          </p:nvPr>
        </p:nvSpPr>
        <p:spPr/>
        <p:txBody>
          <a:bodyPr>
            <a:normAutofit/>
          </a:bodyPr>
          <a:lstStyle/>
          <a:p>
            <a:pPr lvl="1"/>
            <a:r>
              <a:rPr lang="en-US" dirty="0"/>
              <a:t>Active Members</a:t>
            </a:r>
          </a:p>
          <a:p>
            <a:pPr lvl="2"/>
            <a:r>
              <a:rPr lang="en-US" dirty="0"/>
              <a:t>Baptized person having made a profession of faith and commitment to their local church.</a:t>
            </a:r>
          </a:p>
          <a:p>
            <a:pPr lvl="2"/>
            <a:r>
              <a:rPr lang="en-US" dirty="0"/>
              <a:t>Record their Name, Date received, Method of Reception (Baptism/Profession, Reaffirmation, Transfer), Date of removal and method of removal (transfer, death, request of member, lack of activity).  </a:t>
            </a:r>
          </a:p>
          <a:p>
            <a:pPr lvl="3"/>
            <a:r>
              <a:rPr lang="en-US" dirty="0"/>
              <a:t>Unless a member moves, the period of inactivity prior to removal must be at least 2 years, and the session “shall seek to restore members to active participation and shall provide written notice before deleting names due to member inactivity”.  You don’t </a:t>
            </a:r>
            <a:r>
              <a:rPr lang="en-US" i="1" dirty="0"/>
              <a:t>have</a:t>
            </a:r>
            <a:r>
              <a:rPr lang="en-US" b="1" dirty="0"/>
              <a:t> </a:t>
            </a:r>
            <a:r>
              <a:rPr lang="en-US" dirty="0"/>
              <a:t>to remove inactive members.  </a:t>
            </a:r>
          </a:p>
        </p:txBody>
      </p:sp>
    </p:spTree>
    <p:extLst>
      <p:ext uri="{BB962C8B-B14F-4D97-AF65-F5344CB8AC3E}">
        <p14:creationId xmlns:p14="http://schemas.microsoft.com/office/powerpoint/2010/main" val="191512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Registers and Rolls </a:t>
            </a:r>
            <a:br>
              <a:rPr lang="en-US" b="1" dirty="0"/>
            </a:br>
            <a:r>
              <a:rPr lang="en-US" b="1" dirty="0"/>
              <a:t>Tips and Best Practices</a:t>
            </a:r>
            <a:endParaRPr lang="en-US" dirty="0"/>
          </a:p>
        </p:txBody>
      </p:sp>
      <p:sp>
        <p:nvSpPr>
          <p:cNvPr id="3" name="Content Placeholder 2"/>
          <p:cNvSpPr>
            <a:spLocks noGrp="1"/>
          </p:cNvSpPr>
          <p:nvPr>
            <p:ph idx="1"/>
          </p:nvPr>
        </p:nvSpPr>
        <p:spPr/>
        <p:txBody>
          <a:bodyPr>
            <a:normAutofit lnSpcReduction="10000"/>
          </a:bodyPr>
          <a:lstStyle/>
          <a:p>
            <a:pPr lvl="1"/>
            <a:r>
              <a:rPr lang="en-US" dirty="0"/>
              <a:t>Affiliate Members</a:t>
            </a:r>
          </a:p>
          <a:p>
            <a:pPr lvl="2"/>
            <a:r>
              <a:rPr lang="en-US" dirty="0"/>
              <a:t>Active member of another church.  </a:t>
            </a:r>
          </a:p>
          <a:p>
            <a:pPr lvl="3"/>
            <a:r>
              <a:rPr lang="en-US" dirty="0" err="1"/>
              <a:t>Eg</a:t>
            </a:r>
            <a:r>
              <a:rPr lang="en-US" dirty="0"/>
              <a:t>, college student, snowbird, </a:t>
            </a:r>
            <a:r>
              <a:rPr lang="en-US" dirty="0" err="1"/>
              <a:t>etc</a:t>
            </a:r>
            <a:endParaRPr lang="en-US" dirty="0"/>
          </a:p>
          <a:p>
            <a:pPr lvl="2"/>
            <a:r>
              <a:rPr lang="en-US" dirty="0"/>
              <a:t>Must be renewed every 2 years</a:t>
            </a:r>
          </a:p>
          <a:p>
            <a:pPr lvl="2"/>
            <a:r>
              <a:rPr lang="en-US" dirty="0"/>
              <a:t>Record their Name, Date of Affiliation, Home Church, Date of Renewal and Date of Return to Home Church</a:t>
            </a:r>
          </a:p>
          <a:p>
            <a:pPr lvl="1"/>
            <a:r>
              <a:rPr lang="en-US" dirty="0"/>
              <a:t>Inactive Members (optional)</a:t>
            </a:r>
          </a:p>
          <a:p>
            <a:pPr lvl="2"/>
            <a:r>
              <a:rPr lang="en-US" dirty="0"/>
              <a:t>This is no longer a requirement, but if a session would like to keep this roll, there can be advantages: at times when a member would object to having a relative removed from the rolls entirely, for instance.  </a:t>
            </a:r>
          </a:p>
        </p:txBody>
      </p:sp>
    </p:spTree>
    <p:extLst>
      <p:ext uri="{BB962C8B-B14F-4D97-AF65-F5344CB8AC3E}">
        <p14:creationId xmlns:p14="http://schemas.microsoft.com/office/powerpoint/2010/main" val="191512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Registers and Rolls </a:t>
            </a:r>
            <a:br>
              <a:rPr lang="en-US" b="1" dirty="0"/>
            </a:br>
            <a:r>
              <a:rPr lang="en-US" b="1" dirty="0"/>
              <a:t>Tips and Best Practices</a:t>
            </a:r>
            <a:endParaRPr lang="en-US" dirty="0"/>
          </a:p>
        </p:txBody>
      </p:sp>
      <p:sp>
        <p:nvSpPr>
          <p:cNvPr id="3" name="Content Placeholder 2"/>
          <p:cNvSpPr>
            <a:spLocks noGrp="1"/>
          </p:cNvSpPr>
          <p:nvPr>
            <p:ph idx="1"/>
          </p:nvPr>
        </p:nvSpPr>
        <p:spPr/>
        <p:txBody>
          <a:bodyPr>
            <a:normAutofit/>
          </a:bodyPr>
          <a:lstStyle/>
          <a:p>
            <a:pPr lvl="0"/>
            <a:r>
              <a:rPr lang="en-US" dirty="0"/>
              <a:t>Registers Required by the Book of Order:</a:t>
            </a:r>
          </a:p>
          <a:p>
            <a:pPr lvl="1"/>
            <a:r>
              <a:rPr lang="en-US" dirty="0"/>
              <a:t>Baptisms</a:t>
            </a:r>
          </a:p>
          <a:p>
            <a:pPr lvl="2"/>
            <a:r>
              <a:rPr lang="en-US" dirty="0"/>
              <a:t>Register of Infant and Adult Baptisms shall include name, parents’ names (if applicable), and date of birth and date of baptism of those being baptized.</a:t>
            </a:r>
          </a:p>
          <a:p>
            <a:pPr lvl="1"/>
            <a:r>
              <a:rPr lang="en-US" dirty="0"/>
              <a:t>Elders</a:t>
            </a:r>
          </a:p>
          <a:p>
            <a:pPr lvl="2"/>
            <a:r>
              <a:rPr lang="en-US" dirty="0"/>
              <a:t>Register of Elders shall include each elder’s name, the name of the church in which each was ordained, date of ordination, terms of active service, and record of removals.</a:t>
            </a:r>
          </a:p>
        </p:txBody>
      </p:sp>
    </p:spTree>
    <p:extLst>
      <p:ext uri="{BB962C8B-B14F-4D97-AF65-F5344CB8AC3E}">
        <p14:creationId xmlns:p14="http://schemas.microsoft.com/office/powerpoint/2010/main" val="264793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Registers and Rolls </a:t>
            </a:r>
            <a:br>
              <a:rPr lang="en-US" b="1" dirty="0"/>
            </a:br>
            <a:r>
              <a:rPr lang="en-US" b="1" dirty="0"/>
              <a:t>Tips and Best Practices</a:t>
            </a:r>
            <a:endParaRPr lang="en-US" dirty="0"/>
          </a:p>
        </p:txBody>
      </p:sp>
      <p:sp>
        <p:nvSpPr>
          <p:cNvPr id="3" name="Content Placeholder 2"/>
          <p:cNvSpPr>
            <a:spLocks noGrp="1"/>
          </p:cNvSpPr>
          <p:nvPr>
            <p:ph idx="1"/>
          </p:nvPr>
        </p:nvSpPr>
        <p:spPr/>
        <p:txBody>
          <a:bodyPr>
            <a:normAutofit/>
          </a:bodyPr>
          <a:lstStyle/>
          <a:p>
            <a:pPr lvl="1"/>
            <a:r>
              <a:rPr lang="en-US" dirty="0"/>
              <a:t>Deacons</a:t>
            </a:r>
          </a:p>
          <a:p>
            <a:pPr lvl="2"/>
            <a:r>
              <a:rPr lang="en-US" dirty="0"/>
              <a:t>Register of Deacons shall include each deacon’s name, the name of the church in which each was ordained, date of ordination, terms of active service, and record of removals.</a:t>
            </a:r>
          </a:p>
          <a:p>
            <a:pPr lvl="1"/>
            <a:r>
              <a:rPr lang="en-US" dirty="0"/>
              <a:t>Pastors</a:t>
            </a:r>
          </a:p>
          <a:p>
            <a:pPr lvl="2"/>
            <a:r>
              <a:rPr lang="en-US" dirty="0"/>
              <a:t>Register of Pastors shall include the names of pastors, co-pastors, associate pastors, assistant pastors, interim pastors, stated supplies, and parish associates serving the church, with dates of service.</a:t>
            </a:r>
          </a:p>
        </p:txBody>
      </p:sp>
    </p:spTree>
    <p:extLst>
      <p:ext uri="{BB962C8B-B14F-4D97-AF65-F5344CB8AC3E}">
        <p14:creationId xmlns:p14="http://schemas.microsoft.com/office/powerpoint/2010/main" val="248001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Registers and Rolls </a:t>
            </a:r>
            <a:br>
              <a:rPr lang="en-US" b="1" dirty="0"/>
            </a:br>
            <a:r>
              <a:rPr lang="en-US" b="1" dirty="0"/>
              <a:t>Tips and Best Practices</a:t>
            </a:r>
            <a:endParaRPr lang="en-US" dirty="0"/>
          </a:p>
        </p:txBody>
      </p:sp>
      <p:sp>
        <p:nvSpPr>
          <p:cNvPr id="3" name="Content Placeholder 2"/>
          <p:cNvSpPr>
            <a:spLocks noGrp="1"/>
          </p:cNvSpPr>
          <p:nvPr>
            <p:ph idx="1"/>
          </p:nvPr>
        </p:nvSpPr>
        <p:spPr/>
        <p:txBody>
          <a:bodyPr>
            <a:normAutofit/>
          </a:bodyPr>
          <a:lstStyle/>
          <a:p>
            <a:pPr lvl="1"/>
            <a:r>
              <a:rPr lang="en-US" dirty="0"/>
              <a:t>Marriages (Optional)</a:t>
            </a:r>
          </a:p>
          <a:p>
            <a:pPr lvl="2"/>
            <a:r>
              <a:rPr lang="en-US" dirty="0"/>
              <a:t>Prior to 2011, sessions were also required to maintain a register of marriages. If you wish to continue maintaining this register, here is the list of those marriages that are to be recorded:</a:t>
            </a:r>
          </a:p>
          <a:p>
            <a:pPr lvl="2"/>
            <a:r>
              <a:rPr lang="en-US" dirty="0"/>
              <a:t>Register of Marriages shall include marriages of members of the church, all marriages conducted by the ministerial staff of the church, and all marriages performed on church property</a:t>
            </a:r>
          </a:p>
        </p:txBody>
      </p:sp>
    </p:spTree>
    <p:extLst>
      <p:ext uri="{BB962C8B-B14F-4D97-AF65-F5344CB8AC3E}">
        <p14:creationId xmlns:p14="http://schemas.microsoft.com/office/powerpoint/2010/main" val="248001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Preservation of Records </a:t>
            </a:r>
            <a:br>
              <a:rPr lang="en-US" b="1" dirty="0"/>
            </a:br>
            <a:r>
              <a:rPr lang="en-US" b="1" dirty="0"/>
              <a:t>(Minutes, Rolls and Registers)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Digital is not good enough – programs change, and they’re sometimes harder to authenticate.  </a:t>
            </a:r>
          </a:p>
          <a:p>
            <a:pPr lvl="1"/>
            <a:r>
              <a:rPr lang="en-US" dirty="0"/>
              <a:t>Creating and accessing records digitally is fine.  Storing them digitally is not.  </a:t>
            </a:r>
          </a:p>
          <a:p>
            <a:pPr lvl="0"/>
            <a:r>
              <a:rPr lang="en-US" dirty="0"/>
              <a:t>Vinyl binders are bad for long term storage.  They give off a gas that degrades records.  </a:t>
            </a:r>
          </a:p>
          <a:p>
            <a:pPr lvl="0"/>
            <a:r>
              <a:rPr lang="en-US" dirty="0"/>
              <a:t>Inkjet printers are superior to laser printers for long term record keeping.  Most paper is already acid-free.</a:t>
            </a:r>
          </a:p>
          <a:p>
            <a:pPr lvl="0"/>
            <a:r>
              <a:rPr lang="en-US" dirty="0"/>
              <a:t>Make sure the final minutes are signed (by you) and stamped as reviewed (by the Presbytery)</a:t>
            </a:r>
          </a:p>
        </p:txBody>
      </p:sp>
    </p:spTree>
    <p:extLst>
      <p:ext uri="{BB962C8B-B14F-4D97-AF65-F5344CB8AC3E}">
        <p14:creationId xmlns:p14="http://schemas.microsoft.com/office/powerpoint/2010/main" val="394907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Preservation of Records </a:t>
            </a:r>
            <a:br>
              <a:rPr lang="en-US" b="1" dirty="0"/>
            </a:br>
            <a:r>
              <a:rPr lang="en-US" b="1" dirty="0"/>
              <a:t>(Minutes, Rolls and Registers)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0"/>
            <a:r>
              <a:rPr lang="en-US" dirty="0"/>
              <a:t>Records should be:</a:t>
            </a:r>
          </a:p>
          <a:p>
            <a:pPr lvl="1"/>
            <a:r>
              <a:rPr lang="en-US" dirty="0"/>
              <a:t>Kept in a binder</a:t>
            </a:r>
          </a:p>
          <a:p>
            <a:pPr lvl="1"/>
            <a:r>
              <a:rPr lang="en-US" dirty="0"/>
              <a:t>Have numbered pages</a:t>
            </a:r>
          </a:p>
          <a:p>
            <a:pPr lvl="2"/>
            <a:r>
              <a:rPr lang="en-US" dirty="0"/>
              <a:t>This is to prevent insertion of counterfeit pages.  </a:t>
            </a:r>
          </a:p>
          <a:p>
            <a:pPr lvl="1"/>
            <a:r>
              <a:rPr lang="en-US" dirty="0"/>
              <a:t>Blank pages should be marked with a large X, or labeled as intentionally blank.  </a:t>
            </a:r>
          </a:p>
          <a:p>
            <a:pPr lvl="2"/>
            <a:r>
              <a:rPr lang="en-US" dirty="0"/>
              <a:t>This is to prevent insertion of counterfeit pages.  </a:t>
            </a:r>
          </a:p>
          <a:p>
            <a:pPr lvl="0"/>
            <a:r>
              <a:rPr lang="en-US" dirty="0"/>
              <a:t>Presbyterian Historical Society Guidelines:</a:t>
            </a:r>
          </a:p>
          <a:p>
            <a:pPr lvl="1"/>
            <a:r>
              <a:rPr lang="en-US" dirty="0">
                <a:hlinkClick r:id="rId2"/>
              </a:rPr>
              <a:t>http://www.history.pcusa.org/services/records-management/records-congregations</a:t>
            </a:r>
            <a:r>
              <a:rPr lang="en-US" dirty="0"/>
              <a:t> </a:t>
            </a:r>
          </a:p>
          <a:p>
            <a:pPr lvl="1"/>
            <a:r>
              <a:rPr lang="en-US" dirty="0"/>
              <a:t>Most everything except detailed financial records is of value.  </a:t>
            </a:r>
          </a:p>
        </p:txBody>
      </p:sp>
    </p:spTree>
    <p:extLst>
      <p:ext uri="{BB962C8B-B14F-4D97-AF65-F5344CB8AC3E}">
        <p14:creationId xmlns:p14="http://schemas.microsoft.com/office/powerpoint/2010/main" val="331614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Preservation of Records </a:t>
            </a:r>
            <a:br>
              <a:rPr lang="en-US" b="1" dirty="0"/>
            </a:br>
            <a:r>
              <a:rPr lang="en-US" b="1" dirty="0"/>
              <a:t>(Minutes, Rolls and Registers)</a:t>
            </a:r>
            <a:endParaRPr lang="en-US" dirty="0"/>
          </a:p>
        </p:txBody>
      </p:sp>
      <p:sp>
        <p:nvSpPr>
          <p:cNvPr id="4" name="Content Placeholder 3"/>
          <p:cNvSpPr>
            <a:spLocks noGrp="1"/>
          </p:cNvSpPr>
          <p:nvPr>
            <p:ph idx="1"/>
          </p:nvPr>
        </p:nvSpPr>
        <p:spPr/>
        <p:txBody>
          <a:bodyPr>
            <a:normAutofit fontScale="70000" lnSpcReduction="20000"/>
          </a:bodyPr>
          <a:lstStyle/>
          <a:p>
            <a:r>
              <a:rPr lang="en-US" dirty="0"/>
              <a:t>Minutes              					permanent</a:t>
            </a:r>
          </a:p>
          <a:p>
            <a:r>
              <a:rPr lang="en-US" dirty="0"/>
              <a:t>Registers              					permanent</a:t>
            </a:r>
          </a:p>
          <a:p>
            <a:r>
              <a:rPr lang="en-US" dirty="0"/>
              <a:t>Annual reports            				permanent</a:t>
            </a:r>
          </a:p>
          <a:p>
            <a:r>
              <a:rPr lang="en-US" dirty="0"/>
              <a:t>Bylaws/charters            				permanent</a:t>
            </a:r>
          </a:p>
          <a:p>
            <a:r>
              <a:rPr lang="en-US" dirty="0"/>
              <a:t>Incorporation records          				permanent</a:t>
            </a:r>
          </a:p>
          <a:p>
            <a:r>
              <a:rPr lang="en-US" dirty="0"/>
              <a:t>Annual budgets            				permanent</a:t>
            </a:r>
          </a:p>
          <a:p>
            <a:r>
              <a:rPr lang="en-US" dirty="0"/>
              <a:t>Annual audits            					permanent</a:t>
            </a:r>
          </a:p>
          <a:p>
            <a:r>
              <a:rPr lang="en-US" dirty="0"/>
              <a:t>Annual financial statements        			permanent</a:t>
            </a:r>
          </a:p>
          <a:p>
            <a:r>
              <a:rPr lang="en-US" dirty="0"/>
              <a:t>Subject files:                 				permanent</a:t>
            </a:r>
            <a:br>
              <a:rPr lang="en-US" dirty="0"/>
            </a:br>
            <a:r>
              <a:rPr lang="en-US" dirty="0"/>
              <a:t>correspondence, minutes, or other records surrounding subject matter of continuing administrative or legal value, or comprising information on the mission, vision, and actions of the congregation</a:t>
            </a:r>
          </a:p>
          <a:p>
            <a:r>
              <a:rPr lang="en-US" dirty="0"/>
              <a:t>Manuals/handbooks          				permanent</a:t>
            </a:r>
          </a:p>
          <a:p>
            <a:r>
              <a:rPr lang="en-US" dirty="0"/>
              <a:t>Newspapers/newsletters          			permanent</a:t>
            </a:r>
          </a:p>
        </p:txBody>
      </p:sp>
    </p:spTree>
    <p:extLst>
      <p:ext uri="{BB962C8B-B14F-4D97-AF65-F5344CB8AC3E}">
        <p14:creationId xmlns:p14="http://schemas.microsoft.com/office/powerpoint/2010/main" val="79988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Role and </a:t>
            </a:r>
            <a:br>
              <a:rPr lang="en-US" b="1" dirty="0"/>
            </a:br>
            <a:r>
              <a:rPr lang="en-US" b="1" dirty="0"/>
              <a:t>Book of Order Requirements</a:t>
            </a:r>
            <a:endParaRPr lang="en-US" dirty="0"/>
          </a:p>
        </p:txBody>
      </p:sp>
      <p:sp>
        <p:nvSpPr>
          <p:cNvPr id="3" name="Content Placeholder 2"/>
          <p:cNvSpPr>
            <a:spLocks noGrp="1"/>
          </p:cNvSpPr>
          <p:nvPr>
            <p:ph idx="1"/>
          </p:nvPr>
        </p:nvSpPr>
        <p:spPr/>
        <p:txBody>
          <a:bodyPr/>
          <a:lstStyle/>
          <a:p>
            <a:pPr lvl="1"/>
            <a:r>
              <a:rPr lang="en-US" dirty="0"/>
              <a:t>Installed Pastor Register</a:t>
            </a:r>
          </a:p>
          <a:p>
            <a:pPr lvl="1"/>
            <a:r>
              <a:rPr lang="en-US" dirty="0"/>
              <a:t>Elder Register</a:t>
            </a:r>
          </a:p>
          <a:p>
            <a:pPr lvl="1"/>
            <a:r>
              <a:rPr lang="en-US" dirty="0"/>
              <a:t>Deacon Register</a:t>
            </a:r>
          </a:p>
          <a:p>
            <a:pPr lvl="1"/>
            <a:r>
              <a:rPr lang="en-US" dirty="0"/>
              <a:t>Baptism Register</a:t>
            </a:r>
          </a:p>
          <a:p>
            <a:pPr lvl="1"/>
            <a:r>
              <a:rPr lang="en-US" dirty="0"/>
              <a:t>Marriage Register (optional)</a:t>
            </a:r>
          </a:p>
          <a:p>
            <a:pPr lvl="1"/>
            <a:endParaRPr lang="en-US" dirty="0"/>
          </a:p>
          <a:p>
            <a:pPr lvl="1"/>
            <a:r>
              <a:rPr lang="en-US" dirty="0"/>
              <a:t>See page 23 in Handbook</a:t>
            </a:r>
          </a:p>
          <a:p>
            <a:endParaRPr lang="en-US" dirty="0"/>
          </a:p>
        </p:txBody>
      </p:sp>
    </p:spTree>
    <p:extLst>
      <p:ext uri="{BB962C8B-B14F-4D97-AF65-F5344CB8AC3E}">
        <p14:creationId xmlns:p14="http://schemas.microsoft.com/office/powerpoint/2010/main" val="135494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Preservation of Records </a:t>
            </a:r>
            <a:br>
              <a:rPr lang="en-US" b="1" dirty="0"/>
            </a:br>
            <a:r>
              <a:rPr lang="en-US" b="1" dirty="0"/>
              <a:t>(Minutes, Rolls and Registers)</a:t>
            </a:r>
            <a:endParaRPr lang="en-US" dirty="0"/>
          </a:p>
        </p:txBody>
      </p:sp>
      <p:sp>
        <p:nvSpPr>
          <p:cNvPr id="4" name="Content Placeholder 3"/>
          <p:cNvSpPr>
            <a:spLocks noGrp="1"/>
          </p:cNvSpPr>
          <p:nvPr>
            <p:ph idx="1"/>
          </p:nvPr>
        </p:nvSpPr>
        <p:spPr>
          <a:xfrm>
            <a:off x="457200" y="1646237"/>
            <a:ext cx="8229600" cy="5059363"/>
          </a:xfrm>
        </p:spPr>
        <p:txBody>
          <a:bodyPr>
            <a:normAutofit fontScale="70000" lnSpcReduction="20000"/>
          </a:bodyPr>
          <a:lstStyle/>
          <a:p>
            <a:r>
              <a:rPr lang="en-US" dirty="0"/>
              <a:t>Brochures/promotional materials (1 copy)    		permanent</a:t>
            </a:r>
          </a:p>
          <a:p>
            <a:r>
              <a:rPr lang="en-US" dirty="0"/>
              <a:t>Photographs              					permanent</a:t>
            </a:r>
          </a:p>
          <a:p>
            <a:r>
              <a:rPr lang="en-US" dirty="0"/>
              <a:t>Architectural drawings, plats, plans, blueprints  	permanent</a:t>
            </a:r>
          </a:p>
          <a:p>
            <a:r>
              <a:rPr lang="en-US" dirty="0"/>
              <a:t>Wills, bequests            				permanent</a:t>
            </a:r>
          </a:p>
          <a:p>
            <a:r>
              <a:rPr lang="en-US" dirty="0"/>
              <a:t>Legal/judicial cases          				permanent</a:t>
            </a:r>
          </a:p>
          <a:p>
            <a:r>
              <a:rPr lang="en-US" dirty="0"/>
              <a:t>Loan agreements            			satisfaction + 20 years</a:t>
            </a:r>
          </a:p>
          <a:p>
            <a:r>
              <a:rPr lang="en-US" dirty="0"/>
              <a:t>Property appraisals, records of sale      	20 years after sale</a:t>
            </a:r>
          </a:p>
          <a:p>
            <a:r>
              <a:rPr lang="en-US" dirty="0"/>
              <a:t>Personnel records/employee records      	employment + 7 years</a:t>
            </a:r>
          </a:p>
          <a:p>
            <a:r>
              <a:rPr lang="en-US" dirty="0"/>
              <a:t>Contracts              				active + 6 years</a:t>
            </a:r>
          </a:p>
          <a:p>
            <a:r>
              <a:rPr lang="en-US" dirty="0"/>
              <a:t>Accounts payable            				7 years</a:t>
            </a:r>
          </a:p>
          <a:p>
            <a:r>
              <a:rPr lang="en-US" dirty="0"/>
              <a:t>Accounts payable invoices        			3 years</a:t>
            </a:r>
          </a:p>
          <a:p>
            <a:r>
              <a:rPr lang="en-US" dirty="0"/>
              <a:t>Accounts receivable records        			3 years</a:t>
            </a:r>
          </a:p>
          <a:p>
            <a:r>
              <a:rPr lang="en-US" dirty="0"/>
              <a:t>Bank deposit slips            				3 years</a:t>
            </a:r>
          </a:p>
          <a:p>
            <a:r>
              <a:rPr lang="en-US" dirty="0"/>
              <a:t>Bank statements            				7 years</a:t>
            </a:r>
          </a:p>
        </p:txBody>
      </p:sp>
    </p:spTree>
    <p:extLst>
      <p:ext uri="{BB962C8B-B14F-4D97-AF65-F5344CB8AC3E}">
        <p14:creationId xmlns:p14="http://schemas.microsoft.com/office/powerpoint/2010/main" val="4062676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Preservation of Records </a:t>
            </a:r>
            <a:br>
              <a:rPr lang="en-US" b="1" dirty="0"/>
            </a:br>
            <a:r>
              <a:rPr lang="en-US" b="1" dirty="0"/>
              <a:t>(Minutes, Rolls and Registers)</a:t>
            </a:r>
            <a:endParaRPr lang="en-US" dirty="0"/>
          </a:p>
        </p:txBody>
      </p:sp>
      <p:sp>
        <p:nvSpPr>
          <p:cNvPr id="4" name="Content Placeholder 3"/>
          <p:cNvSpPr>
            <a:spLocks noGrp="1"/>
          </p:cNvSpPr>
          <p:nvPr>
            <p:ph idx="1"/>
          </p:nvPr>
        </p:nvSpPr>
        <p:spPr>
          <a:xfrm>
            <a:off x="457200" y="1600200"/>
            <a:ext cx="8229600" cy="5029200"/>
          </a:xfrm>
        </p:spPr>
        <p:txBody>
          <a:bodyPr>
            <a:normAutofit fontScale="62500" lnSpcReduction="20000"/>
          </a:bodyPr>
          <a:lstStyle/>
          <a:p>
            <a:r>
              <a:rPr lang="en-US" dirty="0"/>
              <a:t>Canceled checks            					7 years</a:t>
            </a:r>
          </a:p>
          <a:p>
            <a:r>
              <a:rPr lang="en-US" dirty="0"/>
              <a:t>Cash receipt records          				3 years </a:t>
            </a:r>
          </a:p>
          <a:p>
            <a:r>
              <a:rPr lang="en-US" dirty="0"/>
              <a:t>Donations (regular, weekly) 				7 years</a:t>
            </a:r>
          </a:p>
          <a:p>
            <a:r>
              <a:rPr lang="en-US" dirty="0"/>
              <a:t>Expense reports            					7 years</a:t>
            </a:r>
          </a:p>
          <a:p>
            <a:r>
              <a:rPr lang="en-US" dirty="0"/>
              <a:t>FICA / W-2 records          				7 years</a:t>
            </a:r>
          </a:p>
          <a:p>
            <a:r>
              <a:rPr lang="en-US" dirty="0"/>
              <a:t>Payroll records					7 years</a:t>
            </a:r>
          </a:p>
          <a:p>
            <a:r>
              <a:rPr lang="en-US" dirty="0"/>
              <a:t>Petty cash records            				7 years</a:t>
            </a:r>
          </a:p>
          <a:p>
            <a:r>
              <a:rPr lang="en-US" dirty="0"/>
              <a:t>Receipts of purchases          				7 years</a:t>
            </a:r>
          </a:p>
          <a:p>
            <a:r>
              <a:rPr lang="en-US" dirty="0"/>
              <a:t>General/routine correspondence      			3 years</a:t>
            </a:r>
          </a:p>
          <a:p>
            <a:r>
              <a:rPr lang="en-US" dirty="0"/>
              <a:t>Travel plans/arrangements        				3 years</a:t>
            </a:r>
          </a:p>
          <a:p>
            <a:r>
              <a:rPr lang="en-US" dirty="0"/>
              <a:t>Periodic financial statements        			2 years</a:t>
            </a:r>
          </a:p>
          <a:p>
            <a:r>
              <a:rPr lang="en-US" dirty="0"/>
              <a:t>Data for updating Mailing lists				1 year</a:t>
            </a:r>
          </a:p>
          <a:p>
            <a:r>
              <a:rPr lang="en-US" dirty="0"/>
              <a:t>Invitations              					1 year</a:t>
            </a:r>
          </a:p>
          <a:p>
            <a:r>
              <a:rPr lang="en-US" dirty="0"/>
              <a:t>Meeting notices            					1 year</a:t>
            </a:r>
          </a:p>
          <a:p>
            <a:r>
              <a:rPr lang="en-US" dirty="0"/>
              <a:t>Reference/Resource materials 				active</a:t>
            </a:r>
          </a:p>
        </p:txBody>
      </p:sp>
    </p:spTree>
    <p:extLst>
      <p:ext uri="{BB962C8B-B14F-4D97-AF65-F5344CB8AC3E}">
        <p14:creationId xmlns:p14="http://schemas.microsoft.com/office/powerpoint/2010/main" val="4062676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Rules of Discipline</a:t>
            </a:r>
            <a:endParaRPr lang="en-US" dirty="0"/>
          </a:p>
        </p:txBody>
      </p:sp>
      <p:sp>
        <p:nvSpPr>
          <p:cNvPr id="3" name="Content Placeholder 2"/>
          <p:cNvSpPr>
            <a:spLocks noGrp="1"/>
          </p:cNvSpPr>
          <p:nvPr>
            <p:ph idx="1"/>
          </p:nvPr>
        </p:nvSpPr>
        <p:spPr/>
        <p:txBody>
          <a:bodyPr>
            <a:normAutofit/>
          </a:bodyPr>
          <a:lstStyle/>
          <a:p>
            <a:pPr lvl="0"/>
            <a:r>
              <a:rPr lang="en-US" dirty="0"/>
              <a:t>The session is the judicial body of complaint against a member of the church, including Ruling Elders (but not Teaching Elders).  </a:t>
            </a:r>
          </a:p>
          <a:p>
            <a:pPr lvl="0"/>
            <a:r>
              <a:rPr lang="en-US" dirty="0"/>
              <a:t>If you ever need this, ask the Stated Clerk for resources.  </a:t>
            </a:r>
          </a:p>
        </p:txBody>
      </p:sp>
    </p:spTree>
    <p:extLst>
      <p:ext uri="{BB962C8B-B14F-4D97-AF65-F5344CB8AC3E}">
        <p14:creationId xmlns:p14="http://schemas.microsoft.com/office/powerpoint/2010/main" val="264213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Congregational Meetings</a:t>
            </a:r>
            <a:endParaRPr lang="en-US" dirty="0"/>
          </a:p>
        </p:txBody>
      </p:sp>
      <p:sp>
        <p:nvSpPr>
          <p:cNvPr id="3" name="Content Placeholder 2"/>
          <p:cNvSpPr>
            <a:spLocks noGrp="1"/>
          </p:cNvSpPr>
          <p:nvPr>
            <p:ph idx="1"/>
          </p:nvPr>
        </p:nvSpPr>
        <p:spPr/>
        <p:txBody>
          <a:bodyPr>
            <a:normAutofit fontScale="92500"/>
          </a:bodyPr>
          <a:lstStyle/>
          <a:p>
            <a:r>
              <a:rPr lang="en-US" dirty="0"/>
              <a:t>Minutes of all congregational meetings shall be included in the session record book along with session minutes in one chronological order.</a:t>
            </a:r>
          </a:p>
          <a:p>
            <a:r>
              <a:rPr lang="en-US" dirty="0"/>
              <a:t>The installed pastor shall ordinarily moderate all meetings of the congregation. </a:t>
            </a:r>
          </a:p>
          <a:p>
            <a:r>
              <a:rPr lang="en-US" dirty="0"/>
              <a:t>The clerk of session shall serve as secretary for all meetings of the congregation. If the clerk of session is unable to serve, the congregation shall elect a secretary for that meeting. </a:t>
            </a:r>
          </a:p>
        </p:txBody>
      </p:sp>
    </p:spTree>
    <p:extLst>
      <p:ext uri="{BB962C8B-B14F-4D97-AF65-F5344CB8AC3E}">
        <p14:creationId xmlns:p14="http://schemas.microsoft.com/office/powerpoint/2010/main" val="1491032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Congregational Meetings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business of a congregational meeting may </a:t>
            </a:r>
            <a:r>
              <a:rPr lang="en-US" b="1" dirty="0"/>
              <a:t>only </a:t>
            </a:r>
            <a:r>
              <a:rPr lang="en-US" dirty="0"/>
              <a:t>include the following:</a:t>
            </a:r>
          </a:p>
          <a:p>
            <a:pPr lvl="1"/>
            <a:r>
              <a:rPr lang="en-US" dirty="0"/>
              <a:t>electing ruling elders, deacons, nominating committees and trustees;(</a:t>
            </a:r>
            <a:r>
              <a:rPr lang="en-US" b="1" dirty="0"/>
              <a:t>always </a:t>
            </a:r>
            <a:r>
              <a:rPr lang="en-US" dirty="0"/>
              <a:t>allow for nominations from the floor: G2-0401)</a:t>
            </a:r>
          </a:p>
          <a:p>
            <a:pPr lvl="1"/>
            <a:r>
              <a:rPr lang="en-US" dirty="0"/>
              <a:t>calling a pastor, co-pastor, or associate pastor; </a:t>
            </a:r>
          </a:p>
          <a:p>
            <a:pPr lvl="1"/>
            <a:r>
              <a:rPr lang="en-US" dirty="0"/>
              <a:t>changing existing pastoral relationships, </a:t>
            </a:r>
            <a:r>
              <a:rPr lang="en-US" dirty="0" err="1"/>
              <a:t>eg</a:t>
            </a:r>
            <a:r>
              <a:rPr lang="en-US" dirty="0"/>
              <a:t>, approving changes to the terms of call of the pastor or pastors, or requesting, consenting to, or declining to consent to dissolution; </a:t>
            </a:r>
          </a:p>
          <a:p>
            <a:pPr lvl="1"/>
            <a:r>
              <a:rPr lang="en-US" dirty="0"/>
              <a:t>buying, mortgaging, or selling real property; </a:t>
            </a:r>
          </a:p>
          <a:p>
            <a:pPr lvl="1"/>
            <a:r>
              <a:rPr lang="en-US" dirty="0"/>
              <a:t>requesting the presbytery to grant an exemption to officer term limits as permitted in the Constitution (G-2.0404). </a:t>
            </a:r>
          </a:p>
          <a:p>
            <a:pPr lvl="1"/>
            <a:r>
              <a:rPr lang="en-US" dirty="0"/>
              <a:t>approving a plan for the creation of a joint congregational witness, or amending or dissolving the joint congregational witness (G-5.05). </a:t>
            </a:r>
          </a:p>
          <a:p>
            <a:endParaRPr lang="en-US" dirty="0"/>
          </a:p>
        </p:txBody>
      </p:sp>
    </p:spTree>
    <p:extLst>
      <p:ext uri="{BB962C8B-B14F-4D97-AF65-F5344CB8AC3E}">
        <p14:creationId xmlns:p14="http://schemas.microsoft.com/office/powerpoint/2010/main" val="363527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Annual Responsibilities</a:t>
            </a:r>
            <a:endParaRPr lang="en-US" dirty="0"/>
          </a:p>
        </p:txBody>
      </p:sp>
      <p:sp>
        <p:nvSpPr>
          <p:cNvPr id="3" name="Content Placeholder 2"/>
          <p:cNvSpPr>
            <a:spLocks noGrp="1"/>
          </p:cNvSpPr>
          <p:nvPr>
            <p:ph idx="1"/>
          </p:nvPr>
        </p:nvSpPr>
        <p:spPr/>
        <p:txBody>
          <a:bodyPr>
            <a:normAutofit/>
          </a:bodyPr>
          <a:lstStyle/>
          <a:p>
            <a:r>
              <a:rPr lang="en-US" dirty="0"/>
              <a:t>You have 1 major annual responsibilities to the GA: </a:t>
            </a:r>
          </a:p>
          <a:p>
            <a:pPr lvl="1"/>
            <a:r>
              <a:rPr lang="en-US" dirty="0"/>
              <a:t>The Annual Statistical Report</a:t>
            </a:r>
          </a:p>
          <a:p>
            <a:pPr marL="457200" lvl="1" indent="0">
              <a:buNone/>
            </a:pPr>
            <a:endParaRPr lang="en-US" dirty="0"/>
          </a:p>
        </p:txBody>
      </p:sp>
    </p:spTree>
    <p:extLst>
      <p:ext uri="{BB962C8B-B14F-4D97-AF65-F5344CB8AC3E}">
        <p14:creationId xmlns:p14="http://schemas.microsoft.com/office/powerpoint/2010/main" val="288176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Annual Responsibilities</a:t>
            </a:r>
            <a:endParaRPr lang="en-US" dirty="0"/>
          </a:p>
        </p:txBody>
      </p:sp>
      <p:sp>
        <p:nvSpPr>
          <p:cNvPr id="3" name="Content Placeholder 2"/>
          <p:cNvSpPr>
            <a:spLocks noGrp="1"/>
          </p:cNvSpPr>
          <p:nvPr>
            <p:ph idx="1"/>
          </p:nvPr>
        </p:nvSpPr>
        <p:spPr/>
        <p:txBody>
          <a:bodyPr>
            <a:normAutofit/>
          </a:bodyPr>
          <a:lstStyle/>
          <a:p>
            <a:r>
              <a:rPr lang="en-US" dirty="0"/>
              <a:t>You have 2 major annual Presbytery responsibilities: </a:t>
            </a:r>
          </a:p>
          <a:p>
            <a:pPr lvl="1"/>
            <a:r>
              <a:rPr lang="en-US" dirty="0"/>
              <a:t>the Necrology </a:t>
            </a:r>
          </a:p>
          <a:p>
            <a:pPr lvl="2"/>
            <a:r>
              <a:rPr lang="en-US" dirty="0"/>
              <a:t>This is a list of the Ruling Elders who have passed away in your church.  It will be read at the February meeting of Presbytery during worship.  </a:t>
            </a:r>
          </a:p>
          <a:p>
            <a:pPr lvl="1"/>
            <a:r>
              <a:rPr lang="en-US" dirty="0"/>
              <a:t>Session Minutes Review</a:t>
            </a:r>
          </a:p>
          <a:p>
            <a:pPr lvl="2"/>
            <a:r>
              <a:rPr lang="en-US" dirty="0"/>
              <a:t>This is also a great guideline for creation of minutes during the year</a:t>
            </a:r>
          </a:p>
        </p:txBody>
      </p:sp>
    </p:spTree>
    <p:extLst>
      <p:ext uri="{BB962C8B-B14F-4D97-AF65-F5344CB8AC3E}">
        <p14:creationId xmlns:p14="http://schemas.microsoft.com/office/powerpoint/2010/main" val="6146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Other Presbytery Responsibilities</a:t>
            </a:r>
            <a:endParaRPr lang="en-US" dirty="0"/>
          </a:p>
        </p:txBody>
      </p:sp>
      <p:sp>
        <p:nvSpPr>
          <p:cNvPr id="3" name="Content Placeholder 2"/>
          <p:cNvSpPr>
            <a:spLocks noGrp="1"/>
          </p:cNvSpPr>
          <p:nvPr>
            <p:ph idx="1"/>
          </p:nvPr>
        </p:nvSpPr>
        <p:spPr/>
        <p:txBody>
          <a:bodyPr>
            <a:normAutofit/>
          </a:bodyPr>
          <a:lstStyle/>
          <a:p>
            <a:pPr lvl="1"/>
            <a:r>
              <a:rPr lang="en-US" dirty="0"/>
              <a:t>You’re also responsible making sure the Session addresses commissioners for Presbytery.  </a:t>
            </a:r>
          </a:p>
          <a:p>
            <a:pPr lvl="1"/>
            <a:r>
              <a:rPr lang="en-US" dirty="0"/>
              <a:t>If the Session </a:t>
            </a:r>
            <a:r>
              <a:rPr lang="en-US" i="1" dirty="0"/>
              <a:t>can’t </a:t>
            </a:r>
            <a:r>
              <a:rPr lang="en-US" dirty="0"/>
              <a:t>send a commissioner, then you’ll be the person who requests an excused absence from the Stated Clerk (usually at the direction of your session).</a:t>
            </a:r>
          </a:p>
        </p:txBody>
      </p:sp>
    </p:spTree>
    <p:extLst>
      <p:ext uri="{BB962C8B-B14F-4D97-AF65-F5344CB8AC3E}">
        <p14:creationId xmlns:p14="http://schemas.microsoft.com/office/powerpoint/2010/main" val="6146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Questions</a:t>
            </a:r>
            <a:endParaRPr lang="en-US" dirty="0"/>
          </a:p>
        </p:txBody>
      </p:sp>
      <p:sp>
        <p:nvSpPr>
          <p:cNvPr id="3" name="Content Placeholder 2"/>
          <p:cNvSpPr>
            <a:spLocks noGrp="1"/>
          </p:cNvSpPr>
          <p:nvPr>
            <p:ph idx="1"/>
          </p:nvPr>
        </p:nvSpPr>
        <p:spPr/>
        <p:txBody>
          <a:bodyPr>
            <a:normAutofit/>
          </a:bodyPr>
          <a:lstStyle/>
          <a:p>
            <a:r>
              <a:rPr lang="en-US" dirty="0"/>
              <a:t>Who can serve as Clerk of Session?  </a:t>
            </a:r>
          </a:p>
          <a:p>
            <a:pPr lvl="1"/>
            <a:r>
              <a:rPr lang="en-US" dirty="0"/>
              <a:t>GA (1988, 137, 12.187, Com. 4-88):  An elder, not currently active on session, may serve as clerk of session.</a:t>
            </a:r>
          </a:p>
          <a:p>
            <a:r>
              <a:rPr lang="en-US" dirty="0"/>
              <a:t>Is the Pastor a member of Session?</a:t>
            </a:r>
          </a:p>
          <a:p>
            <a:pPr lvl="1"/>
            <a:r>
              <a:rPr lang="en-US" dirty="0"/>
              <a:t>Yes, all installed Teaching Elders are full members of Session, including voice and vote.  (G-3.0201)</a:t>
            </a:r>
          </a:p>
        </p:txBody>
      </p:sp>
    </p:spTree>
    <p:extLst>
      <p:ext uri="{BB962C8B-B14F-4D97-AF65-F5344CB8AC3E}">
        <p14:creationId xmlns:p14="http://schemas.microsoft.com/office/powerpoint/2010/main" val="383350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Questions</a:t>
            </a:r>
            <a:endParaRPr lang="en-US" dirty="0"/>
          </a:p>
        </p:txBody>
      </p:sp>
      <p:sp>
        <p:nvSpPr>
          <p:cNvPr id="3" name="Content Placeholder 2"/>
          <p:cNvSpPr>
            <a:spLocks noGrp="1"/>
          </p:cNvSpPr>
          <p:nvPr>
            <p:ph idx="1"/>
          </p:nvPr>
        </p:nvSpPr>
        <p:spPr/>
        <p:txBody>
          <a:bodyPr>
            <a:normAutofit fontScale="92500"/>
          </a:bodyPr>
          <a:lstStyle/>
          <a:p>
            <a:r>
              <a:rPr lang="en-US" dirty="0"/>
              <a:t>Trust Clause Opt Out:</a:t>
            </a:r>
          </a:p>
          <a:p>
            <a:pPr lvl="1"/>
            <a:r>
              <a:rPr lang="en-US" dirty="0"/>
              <a:t>The trust clause opt out refers to a period of time just after the formation of the PC(USA) where churches of the old PC(US) could opt to remain under their prior rules for who makes decisions about the building.  </a:t>
            </a:r>
          </a:p>
          <a:p>
            <a:pPr lvl="1"/>
            <a:r>
              <a:rPr lang="en-US" dirty="0"/>
              <a:t>The confusion lies in what the old rules say:</a:t>
            </a:r>
          </a:p>
          <a:p>
            <a:pPr lvl="2"/>
            <a:r>
              <a:rPr lang="en-US" dirty="0"/>
              <a:t>They do </a:t>
            </a:r>
            <a:r>
              <a:rPr lang="en-US" i="1" dirty="0"/>
              <a:t>not </a:t>
            </a:r>
            <a:r>
              <a:rPr lang="en-US" dirty="0"/>
              <a:t>say that a church owns its own property and can leave the denomination whenever it likes.  </a:t>
            </a:r>
          </a:p>
          <a:p>
            <a:pPr lvl="2"/>
            <a:r>
              <a:rPr lang="en-US" dirty="0"/>
              <a:t>They </a:t>
            </a:r>
            <a:r>
              <a:rPr lang="en-US" i="1" dirty="0"/>
              <a:t>do </a:t>
            </a:r>
            <a:r>
              <a:rPr lang="en-US" dirty="0"/>
              <a:t>say that a church, not the Presbytery, is the one that gets to make decisions about the church property.  </a:t>
            </a:r>
          </a:p>
        </p:txBody>
      </p:sp>
    </p:spTree>
    <p:extLst>
      <p:ext uri="{BB962C8B-B14F-4D97-AF65-F5344CB8AC3E}">
        <p14:creationId xmlns:p14="http://schemas.microsoft.com/office/powerpoint/2010/main" val="192551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Role and </a:t>
            </a:r>
            <a:br>
              <a:rPr lang="en-US" b="1" dirty="0"/>
            </a:br>
            <a:r>
              <a:rPr lang="en-US" b="1" dirty="0"/>
              <a:t>Book of Order Requirements</a:t>
            </a:r>
            <a:endParaRPr lang="en-US" dirty="0"/>
          </a:p>
        </p:txBody>
      </p:sp>
      <p:sp>
        <p:nvSpPr>
          <p:cNvPr id="3" name="Content Placeholder 2"/>
          <p:cNvSpPr>
            <a:spLocks noGrp="1"/>
          </p:cNvSpPr>
          <p:nvPr>
            <p:ph idx="1"/>
          </p:nvPr>
        </p:nvSpPr>
        <p:spPr/>
        <p:txBody>
          <a:bodyPr>
            <a:normAutofit/>
          </a:bodyPr>
          <a:lstStyle/>
          <a:p>
            <a:pPr lvl="0"/>
            <a:r>
              <a:rPr lang="en-US" dirty="0"/>
              <a:t>Broadly, the Clerk of Session is also responsible: </a:t>
            </a:r>
          </a:p>
          <a:p>
            <a:pPr lvl="1"/>
            <a:r>
              <a:rPr lang="en-US" dirty="0"/>
              <a:t>to know the Book of Order</a:t>
            </a:r>
          </a:p>
          <a:p>
            <a:pPr lvl="1"/>
            <a:r>
              <a:rPr lang="en-US" dirty="0"/>
              <a:t>to know Robert’s Rules</a:t>
            </a:r>
          </a:p>
          <a:p>
            <a:pPr lvl="1"/>
            <a:r>
              <a:rPr lang="en-US" dirty="0"/>
              <a:t>to send and receive communications on behalf of session</a:t>
            </a:r>
          </a:p>
          <a:p>
            <a:pPr lvl="1"/>
            <a:r>
              <a:rPr lang="en-US" dirty="0"/>
              <a:t>to assist the pastor regarding matters related to session</a:t>
            </a:r>
          </a:p>
        </p:txBody>
      </p:sp>
    </p:spTree>
    <p:extLst>
      <p:ext uri="{BB962C8B-B14F-4D97-AF65-F5344CB8AC3E}">
        <p14:creationId xmlns:p14="http://schemas.microsoft.com/office/powerpoint/2010/main" val="26411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Additionally, I believe it’s also widely unknown that Presbytery permission is required if you lease any portion of your church building, or any property owned by the church at all for more than 5 years (</a:t>
            </a:r>
            <a:r>
              <a:rPr lang="en-US" dirty="0" err="1"/>
              <a:t>eg</a:t>
            </a:r>
            <a:r>
              <a:rPr lang="en-US" dirty="0"/>
              <a:t>, an old manse):</a:t>
            </a:r>
            <a:br>
              <a:rPr lang="en-US" dirty="0"/>
            </a:br>
            <a:endParaRPr lang="en-US" dirty="0"/>
          </a:p>
          <a:p>
            <a:pPr lvl="1"/>
            <a:r>
              <a:rPr lang="en-US" i="1" dirty="0"/>
              <a:t>G-4.0206  Selling, Encumbering, or Leasing Church Property </a:t>
            </a:r>
            <a:br>
              <a:rPr lang="en-US" i="1" dirty="0"/>
            </a:br>
            <a:r>
              <a:rPr lang="en-US" i="1" dirty="0"/>
              <a:t>a.  Selling or Encumbering Congregational Property </a:t>
            </a:r>
            <a:br>
              <a:rPr lang="en-US" i="1" dirty="0"/>
            </a:br>
            <a:r>
              <a:rPr lang="en-US" i="1" dirty="0"/>
              <a:t>A congregation shall not sell, mortgage, or otherwise encumber any of its real property and it shall not acquire real property subject to an encumbrance or condition without the written permission of the presbytery transmitted through the session of the congregation. </a:t>
            </a:r>
            <a:br>
              <a:rPr lang="en-US" i="1" dirty="0"/>
            </a:br>
            <a:br>
              <a:rPr lang="en-US" i="1" dirty="0"/>
            </a:br>
            <a:r>
              <a:rPr lang="en-US" i="1" dirty="0"/>
              <a:t>b.  Leasing Congregational Property </a:t>
            </a:r>
            <a:br>
              <a:rPr lang="en-US" i="1" dirty="0"/>
            </a:br>
            <a:r>
              <a:rPr lang="en-US" i="1" dirty="0"/>
              <a:t>A congregation shall not lease its real property used for purposes of worship, or lease for more than five years any of its other real property, without the written permission of the presbytery transmitted through the session of the congregation.</a:t>
            </a:r>
            <a:endParaRPr lang="en-US" dirty="0"/>
          </a:p>
        </p:txBody>
      </p:sp>
    </p:spTree>
    <p:extLst>
      <p:ext uri="{BB962C8B-B14F-4D97-AF65-F5344CB8AC3E}">
        <p14:creationId xmlns:p14="http://schemas.microsoft.com/office/powerpoint/2010/main" val="144448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Role and </a:t>
            </a:r>
            <a:br>
              <a:rPr lang="en-US" b="1" dirty="0"/>
            </a:br>
            <a:r>
              <a:rPr lang="en-US" b="1" dirty="0"/>
              <a:t>Book of Order Requirements</a:t>
            </a:r>
            <a:endParaRPr lang="en-US" dirty="0"/>
          </a:p>
        </p:txBody>
      </p:sp>
      <p:sp>
        <p:nvSpPr>
          <p:cNvPr id="3" name="Content Placeholder 2"/>
          <p:cNvSpPr>
            <a:spLocks noGrp="1"/>
          </p:cNvSpPr>
          <p:nvPr>
            <p:ph idx="1"/>
          </p:nvPr>
        </p:nvSpPr>
        <p:spPr/>
        <p:txBody>
          <a:bodyPr>
            <a:normAutofit/>
          </a:bodyPr>
          <a:lstStyle/>
          <a:p>
            <a:pPr lvl="0"/>
            <a:r>
              <a:rPr lang="en-US" dirty="0"/>
              <a:t>The Clerk of Session is also responsible for the following reports to Presbytery and GA:</a:t>
            </a:r>
          </a:p>
          <a:p>
            <a:pPr lvl="1"/>
            <a:r>
              <a:rPr lang="en-US" dirty="0"/>
              <a:t>Annual Session Minutes Review of Previous Year’s Minutes</a:t>
            </a:r>
          </a:p>
          <a:p>
            <a:pPr lvl="1"/>
            <a:r>
              <a:rPr lang="en-US" dirty="0"/>
              <a:t>Necrology</a:t>
            </a:r>
          </a:p>
          <a:p>
            <a:pPr lvl="1"/>
            <a:r>
              <a:rPr lang="en-US" dirty="0"/>
              <a:t>Annual Statistical Report</a:t>
            </a:r>
          </a:p>
        </p:txBody>
      </p:sp>
    </p:spTree>
    <p:extLst>
      <p:ext uri="{BB962C8B-B14F-4D97-AF65-F5344CB8AC3E}">
        <p14:creationId xmlns:p14="http://schemas.microsoft.com/office/powerpoint/2010/main" val="26411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General Role and </a:t>
            </a:r>
            <a:br>
              <a:rPr lang="en-US" b="1" dirty="0"/>
            </a:br>
            <a:r>
              <a:rPr lang="en-US" b="1" dirty="0"/>
              <a:t>Book of Order Requirements</a:t>
            </a:r>
            <a:endParaRPr lang="en-US" dirty="0"/>
          </a:p>
        </p:txBody>
      </p:sp>
      <p:sp>
        <p:nvSpPr>
          <p:cNvPr id="3" name="Content Placeholder 2"/>
          <p:cNvSpPr>
            <a:spLocks noGrp="1"/>
          </p:cNvSpPr>
          <p:nvPr>
            <p:ph idx="1"/>
          </p:nvPr>
        </p:nvSpPr>
        <p:spPr/>
        <p:txBody>
          <a:bodyPr>
            <a:normAutofit/>
          </a:bodyPr>
          <a:lstStyle/>
          <a:p>
            <a:pPr lvl="0"/>
            <a:r>
              <a:rPr lang="en-US" dirty="0"/>
              <a:t>Other common items that vary by church:</a:t>
            </a:r>
          </a:p>
          <a:p>
            <a:pPr lvl="1"/>
            <a:r>
              <a:rPr lang="en-US" dirty="0"/>
              <a:t>Newsletter articles</a:t>
            </a:r>
          </a:p>
          <a:p>
            <a:pPr lvl="1"/>
            <a:r>
              <a:rPr lang="en-US" dirty="0"/>
              <a:t>Assisting the moderator in keeping track of reports and motions for the agenda</a:t>
            </a:r>
          </a:p>
          <a:p>
            <a:pPr lvl="1"/>
            <a:r>
              <a:rPr lang="en-US" dirty="0"/>
              <a:t>Keeper of the church’s Bylaws and manuals</a:t>
            </a:r>
          </a:p>
        </p:txBody>
      </p:sp>
    </p:spTree>
    <p:extLst>
      <p:ext uri="{BB962C8B-B14F-4D97-AF65-F5344CB8AC3E}">
        <p14:creationId xmlns:p14="http://schemas.microsoft.com/office/powerpoint/2010/main" val="352548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42DCF-8DAA-9782-82BD-819DE84ACC36}"/>
              </a:ext>
            </a:extLst>
          </p:cNvPr>
          <p:cNvSpPr>
            <a:spLocks noGrp="1"/>
          </p:cNvSpPr>
          <p:nvPr>
            <p:ph type="title"/>
          </p:nvPr>
        </p:nvSpPr>
        <p:spPr/>
        <p:txBody>
          <a:bodyPr/>
          <a:lstStyle/>
          <a:p>
            <a:r>
              <a:rPr lang="en-US" dirty="0"/>
              <a:t>Important Resources</a:t>
            </a:r>
          </a:p>
        </p:txBody>
      </p:sp>
      <p:sp>
        <p:nvSpPr>
          <p:cNvPr id="3" name="Content Placeholder 2">
            <a:extLst>
              <a:ext uri="{FF2B5EF4-FFF2-40B4-BE49-F238E27FC236}">
                <a16:creationId xmlns:a16="http://schemas.microsoft.com/office/drawing/2014/main" id="{1C426C49-051E-F9B0-9057-4E7E3FBAD1B7}"/>
              </a:ext>
            </a:extLst>
          </p:cNvPr>
          <p:cNvSpPr>
            <a:spLocks noGrp="1"/>
          </p:cNvSpPr>
          <p:nvPr>
            <p:ph idx="1"/>
          </p:nvPr>
        </p:nvSpPr>
        <p:spPr/>
        <p:txBody>
          <a:bodyPr/>
          <a:lstStyle/>
          <a:p>
            <a:r>
              <a:rPr lang="en-US" dirty="0"/>
              <a:t>Current Book of Order</a:t>
            </a:r>
          </a:p>
          <a:p>
            <a:r>
              <a:rPr lang="en-US" dirty="0"/>
              <a:t>Robert’s Rules of Order</a:t>
            </a:r>
          </a:p>
          <a:p>
            <a:r>
              <a:rPr lang="en-US" dirty="0"/>
              <a:t>Congregation’s bylaws / administrative manual</a:t>
            </a:r>
          </a:p>
          <a:p>
            <a:r>
              <a:rPr lang="en-US" dirty="0"/>
              <a:t>Other optional resources</a:t>
            </a:r>
          </a:p>
          <a:p>
            <a:endParaRPr lang="en-US" dirty="0"/>
          </a:p>
          <a:p>
            <a:r>
              <a:rPr lang="en-US" dirty="0"/>
              <a:t>Page 4 in Handbook</a:t>
            </a:r>
          </a:p>
        </p:txBody>
      </p:sp>
    </p:spTree>
    <p:extLst>
      <p:ext uri="{BB962C8B-B14F-4D97-AF65-F5344CB8AC3E}">
        <p14:creationId xmlns:p14="http://schemas.microsoft.com/office/powerpoint/2010/main" val="3122252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ED44-B326-6C5B-93DF-EB33CD3C1236}"/>
              </a:ext>
            </a:extLst>
          </p:cNvPr>
          <p:cNvSpPr>
            <a:spLocks noGrp="1"/>
          </p:cNvSpPr>
          <p:nvPr>
            <p:ph type="title"/>
          </p:nvPr>
        </p:nvSpPr>
        <p:spPr/>
        <p:txBody>
          <a:bodyPr/>
          <a:lstStyle/>
          <a:p>
            <a:r>
              <a:rPr lang="en-US" dirty="0"/>
              <a:t>Timeline in Relation to Presbytery</a:t>
            </a:r>
          </a:p>
        </p:txBody>
      </p:sp>
      <p:sp>
        <p:nvSpPr>
          <p:cNvPr id="3" name="Content Placeholder 2">
            <a:extLst>
              <a:ext uri="{FF2B5EF4-FFF2-40B4-BE49-F238E27FC236}">
                <a16:creationId xmlns:a16="http://schemas.microsoft.com/office/drawing/2014/main" id="{C5A4560D-ECD4-E66B-EB6F-8441EF5A70EB}"/>
              </a:ext>
            </a:extLst>
          </p:cNvPr>
          <p:cNvSpPr>
            <a:spLocks noGrp="1"/>
          </p:cNvSpPr>
          <p:nvPr>
            <p:ph idx="1"/>
          </p:nvPr>
        </p:nvSpPr>
        <p:spPr/>
        <p:txBody>
          <a:bodyPr/>
          <a:lstStyle/>
          <a:p>
            <a:endParaRPr lang="en-US" dirty="0"/>
          </a:p>
          <a:p>
            <a:endParaRPr lang="en-US" dirty="0"/>
          </a:p>
          <a:p>
            <a:endParaRPr lang="en-US" dirty="0"/>
          </a:p>
          <a:p>
            <a:r>
              <a:rPr lang="en-US" dirty="0"/>
              <a:t>See page 5 of Manual</a:t>
            </a:r>
          </a:p>
        </p:txBody>
      </p:sp>
    </p:spTree>
    <p:extLst>
      <p:ext uri="{BB962C8B-B14F-4D97-AF65-F5344CB8AC3E}">
        <p14:creationId xmlns:p14="http://schemas.microsoft.com/office/powerpoint/2010/main" val="1037929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4CEA7-15F1-C6CE-AA35-EA09989B59ED}"/>
              </a:ext>
            </a:extLst>
          </p:cNvPr>
          <p:cNvSpPr>
            <a:spLocks noGrp="1"/>
          </p:cNvSpPr>
          <p:nvPr>
            <p:ph type="title"/>
          </p:nvPr>
        </p:nvSpPr>
        <p:spPr/>
        <p:txBody>
          <a:bodyPr/>
          <a:lstStyle/>
          <a:p>
            <a:r>
              <a:rPr lang="en-US" dirty="0"/>
              <a:t>First Steps</a:t>
            </a:r>
          </a:p>
        </p:txBody>
      </p:sp>
      <p:sp>
        <p:nvSpPr>
          <p:cNvPr id="3" name="Content Placeholder 2">
            <a:extLst>
              <a:ext uri="{FF2B5EF4-FFF2-40B4-BE49-F238E27FC236}">
                <a16:creationId xmlns:a16="http://schemas.microsoft.com/office/drawing/2014/main" id="{D2524CF7-1A1D-6250-8EB5-057B1E5BBE85}"/>
              </a:ext>
            </a:extLst>
          </p:cNvPr>
          <p:cNvSpPr>
            <a:spLocks noGrp="1"/>
          </p:cNvSpPr>
          <p:nvPr>
            <p:ph idx="1"/>
          </p:nvPr>
        </p:nvSpPr>
        <p:spPr/>
        <p:txBody>
          <a:bodyPr>
            <a:normAutofit fontScale="92500"/>
          </a:bodyPr>
          <a:lstStyle/>
          <a:p>
            <a:r>
              <a:rPr lang="en-US" dirty="0"/>
              <a:t>Locate Session minutes book and church register</a:t>
            </a:r>
          </a:p>
          <a:p>
            <a:r>
              <a:rPr lang="en-US" dirty="0"/>
              <a:t>Get a copy of the Book of Order</a:t>
            </a:r>
          </a:p>
          <a:p>
            <a:r>
              <a:rPr lang="en-US" dirty="0"/>
              <a:t>Get bylaws and manual of operations</a:t>
            </a:r>
          </a:p>
          <a:p>
            <a:r>
              <a:rPr lang="en-US" dirty="0"/>
              <a:t>Keep Stated Clerk’s contact information available</a:t>
            </a:r>
          </a:p>
          <a:p>
            <a:r>
              <a:rPr lang="en-US" dirty="0"/>
              <a:t>Get a copy of the Presbytery directory</a:t>
            </a:r>
          </a:p>
          <a:p>
            <a:r>
              <a:rPr lang="en-US" dirty="0"/>
              <a:t>Get any supplies you will need</a:t>
            </a:r>
          </a:p>
          <a:p>
            <a:pPr lvl="1"/>
            <a:r>
              <a:rPr lang="en-US" dirty="0"/>
              <a:t>See Page 6 of Manual</a:t>
            </a:r>
          </a:p>
        </p:txBody>
      </p:sp>
    </p:spTree>
    <p:extLst>
      <p:ext uri="{BB962C8B-B14F-4D97-AF65-F5344CB8AC3E}">
        <p14:creationId xmlns:p14="http://schemas.microsoft.com/office/powerpoint/2010/main" val="2754427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8440</TotalTime>
  <Words>2726</Words>
  <Application>Microsoft Office PowerPoint</Application>
  <PresentationFormat>On-screen Show (4:3)</PresentationFormat>
  <Paragraphs>273</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Clerk of Session Training</vt:lpstr>
      <vt:lpstr>General Role and  Book of Order Requirements</vt:lpstr>
      <vt:lpstr>General Role and  Book of Order Requirements</vt:lpstr>
      <vt:lpstr>General Role and  Book of Order Requirements</vt:lpstr>
      <vt:lpstr>General Role and  Book of Order Requirements</vt:lpstr>
      <vt:lpstr>General Role and  Book of Order Requirements</vt:lpstr>
      <vt:lpstr>Important Resources</vt:lpstr>
      <vt:lpstr>Timeline in Relation to Presbytery</vt:lpstr>
      <vt:lpstr>First Steps</vt:lpstr>
      <vt:lpstr>Preparing for a Session Meeting</vt:lpstr>
      <vt:lpstr>Writing Good Minutes</vt:lpstr>
      <vt:lpstr>Writing Good Minutes</vt:lpstr>
      <vt:lpstr>Writing Good Minutes</vt:lpstr>
      <vt:lpstr>Writing Good Minutes</vt:lpstr>
      <vt:lpstr>Writing Good Minutes</vt:lpstr>
      <vt:lpstr>Writing Good Minutes</vt:lpstr>
      <vt:lpstr>Writing Good Minutes</vt:lpstr>
      <vt:lpstr>Writing Good Minutes</vt:lpstr>
      <vt:lpstr>Writing Good Minutes</vt:lpstr>
      <vt:lpstr>PowerPoint Presentation</vt:lpstr>
      <vt:lpstr>Registers and Rolls  Tips and Best Practices</vt:lpstr>
      <vt:lpstr>Registers and Rolls  Tips and Best Practices</vt:lpstr>
      <vt:lpstr>Registers and Rolls  Tips and Best Practices</vt:lpstr>
      <vt:lpstr>Registers and Rolls  Tips and Best Practices</vt:lpstr>
      <vt:lpstr>Registers and Rolls  Tips and Best Practices</vt:lpstr>
      <vt:lpstr>Registers and Rolls  Tips and Best Practices</vt:lpstr>
      <vt:lpstr>Preservation of Records  (Minutes, Rolls and Registers)</vt:lpstr>
      <vt:lpstr>Preservation of Records  (Minutes, Rolls and Registers)</vt:lpstr>
      <vt:lpstr>Preservation of Records  (Minutes, Rolls and Registers)</vt:lpstr>
      <vt:lpstr>Preservation of Records  (Minutes, Rolls and Registers)</vt:lpstr>
      <vt:lpstr>Preservation of Records  (Minutes, Rolls and Registers)</vt:lpstr>
      <vt:lpstr>Rules of Discipline</vt:lpstr>
      <vt:lpstr>Congregational Meetings</vt:lpstr>
      <vt:lpstr>Congregational Meetings</vt:lpstr>
      <vt:lpstr>Annual Responsibilities</vt:lpstr>
      <vt:lpstr>Annual Responsibilities</vt:lpstr>
      <vt:lpstr>Other Presbytery Responsibilities</vt:lpstr>
      <vt:lpstr>Common Questions</vt:lpstr>
      <vt:lpstr>Common Questions</vt:lpstr>
      <vt:lpstr>Common 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Clerk of Session Training - 2016</dc:title>
  <dc:creator>David Baker</dc:creator>
  <cp:lastModifiedBy>Karen Harris</cp:lastModifiedBy>
  <cp:revision>74</cp:revision>
  <dcterms:created xsi:type="dcterms:W3CDTF">2016-01-11T23:32:53Z</dcterms:created>
  <dcterms:modified xsi:type="dcterms:W3CDTF">2022-10-10T14:04:04Z</dcterms:modified>
</cp:coreProperties>
</file>